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7"/>
  </p:notesMasterIdLst>
  <p:sldIdLst>
    <p:sldId id="277" r:id="rId2"/>
    <p:sldId id="278" r:id="rId3"/>
    <p:sldId id="279" r:id="rId4"/>
    <p:sldId id="280" r:id="rId5"/>
    <p:sldId id="281" r:id="rId6"/>
  </p:sldIdLst>
  <p:sldSz cx="12192000" cy="6858000"/>
  <p:notesSz cx="6858000" cy="9144000"/>
  <p:embeddedFontLst>
    <p:embeddedFont>
      <p:font typeface="Helvetica Neue" panose="020B0604020202020204"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05">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58"/>
      </p:cViewPr>
      <p:guideLst>
        <p:guide orient="horz" pos="220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omé Baup" userId="a363ac28-d12f-4da2-bb38-446637a017fe" providerId="ADAL" clId="{1CE3D41A-ED11-4949-A2A8-02B47D613E96}"/>
    <pc:docChg chg="delSld sldOrd">
      <pc:chgData name="Salomé Baup" userId="a363ac28-d12f-4da2-bb38-446637a017fe" providerId="ADAL" clId="{1CE3D41A-ED11-4949-A2A8-02B47D613E96}" dt="2025-09-26T13:59:42.360" v="15" actId="47"/>
      <pc:docMkLst>
        <pc:docMk/>
      </pc:docMkLst>
      <pc:sldChg chg="del">
        <pc:chgData name="Salomé Baup" userId="a363ac28-d12f-4da2-bb38-446637a017fe" providerId="ADAL" clId="{1CE3D41A-ED11-4949-A2A8-02B47D613E96}" dt="2025-09-26T13:59:19.072" v="0" actId="47"/>
        <pc:sldMkLst>
          <pc:docMk/>
          <pc:sldMk cId="0" sldId="256"/>
        </pc:sldMkLst>
      </pc:sldChg>
      <pc:sldChg chg="del">
        <pc:chgData name="Salomé Baup" userId="a363ac28-d12f-4da2-bb38-446637a017fe" providerId="ADAL" clId="{1CE3D41A-ED11-4949-A2A8-02B47D613E96}" dt="2025-09-26T13:59:19.072" v="0" actId="47"/>
        <pc:sldMkLst>
          <pc:docMk/>
          <pc:sldMk cId="0" sldId="257"/>
        </pc:sldMkLst>
      </pc:sldChg>
      <pc:sldChg chg="del">
        <pc:chgData name="Salomé Baup" userId="a363ac28-d12f-4da2-bb38-446637a017fe" providerId="ADAL" clId="{1CE3D41A-ED11-4949-A2A8-02B47D613E96}" dt="2025-09-26T13:59:19.072" v="0" actId="47"/>
        <pc:sldMkLst>
          <pc:docMk/>
          <pc:sldMk cId="0" sldId="258"/>
        </pc:sldMkLst>
      </pc:sldChg>
      <pc:sldChg chg="del">
        <pc:chgData name="Salomé Baup" userId="a363ac28-d12f-4da2-bb38-446637a017fe" providerId="ADAL" clId="{1CE3D41A-ED11-4949-A2A8-02B47D613E96}" dt="2025-09-26T13:59:19.072" v="0" actId="47"/>
        <pc:sldMkLst>
          <pc:docMk/>
          <pc:sldMk cId="0" sldId="259"/>
        </pc:sldMkLst>
      </pc:sldChg>
      <pc:sldChg chg="del">
        <pc:chgData name="Salomé Baup" userId="a363ac28-d12f-4da2-bb38-446637a017fe" providerId="ADAL" clId="{1CE3D41A-ED11-4949-A2A8-02B47D613E96}" dt="2025-09-26T13:59:19.072" v="0" actId="47"/>
        <pc:sldMkLst>
          <pc:docMk/>
          <pc:sldMk cId="0" sldId="260"/>
        </pc:sldMkLst>
      </pc:sldChg>
      <pc:sldChg chg="del">
        <pc:chgData name="Salomé Baup" userId="a363ac28-d12f-4da2-bb38-446637a017fe" providerId="ADAL" clId="{1CE3D41A-ED11-4949-A2A8-02B47D613E96}" dt="2025-09-26T13:59:22.093" v="1" actId="47"/>
        <pc:sldMkLst>
          <pc:docMk/>
          <pc:sldMk cId="0" sldId="261"/>
        </pc:sldMkLst>
      </pc:sldChg>
      <pc:sldChg chg="del">
        <pc:chgData name="Salomé Baup" userId="a363ac28-d12f-4da2-bb38-446637a017fe" providerId="ADAL" clId="{1CE3D41A-ED11-4949-A2A8-02B47D613E96}" dt="2025-09-26T13:59:22.093" v="1" actId="47"/>
        <pc:sldMkLst>
          <pc:docMk/>
          <pc:sldMk cId="0" sldId="262"/>
        </pc:sldMkLst>
      </pc:sldChg>
      <pc:sldChg chg="del">
        <pc:chgData name="Salomé Baup" userId="a363ac28-d12f-4da2-bb38-446637a017fe" providerId="ADAL" clId="{1CE3D41A-ED11-4949-A2A8-02B47D613E96}" dt="2025-09-26T13:59:22.093" v="1" actId="47"/>
        <pc:sldMkLst>
          <pc:docMk/>
          <pc:sldMk cId="0" sldId="263"/>
        </pc:sldMkLst>
      </pc:sldChg>
      <pc:sldChg chg="del">
        <pc:chgData name="Salomé Baup" userId="a363ac28-d12f-4da2-bb38-446637a017fe" providerId="ADAL" clId="{1CE3D41A-ED11-4949-A2A8-02B47D613E96}" dt="2025-09-26T13:59:22.093" v="1" actId="47"/>
        <pc:sldMkLst>
          <pc:docMk/>
          <pc:sldMk cId="0" sldId="264"/>
        </pc:sldMkLst>
      </pc:sldChg>
      <pc:sldChg chg="del">
        <pc:chgData name="Salomé Baup" userId="a363ac28-d12f-4da2-bb38-446637a017fe" providerId="ADAL" clId="{1CE3D41A-ED11-4949-A2A8-02B47D613E96}" dt="2025-09-26T13:59:25.458" v="2" actId="47"/>
        <pc:sldMkLst>
          <pc:docMk/>
          <pc:sldMk cId="0" sldId="265"/>
        </pc:sldMkLst>
      </pc:sldChg>
      <pc:sldChg chg="del">
        <pc:chgData name="Salomé Baup" userId="a363ac28-d12f-4da2-bb38-446637a017fe" providerId="ADAL" clId="{1CE3D41A-ED11-4949-A2A8-02B47D613E96}" dt="2025-09-26T13:59:25.458" v="2" actId="47"/>
        <pc:sldMkLst>
          <pc:docMk/>
          <pc:sldMk cId="0" sldId="266"/>
        </pc:sldMkLst>
      </pc:sldChg>
      <pc:sldChg chg="del">
        <pc:chgData name="Salomé Baup" userId="a363ac28-d12f-4da2-bb38-446637a017fe" providerId="ADAL" clId="{1CE3D41A-ED11-4949-A2A8-02B47D613E96}" dt="2025-09-26T13:59:25.458" v="2" actId="47"/>
        <pc:sldMkLst>
          <pc:docMk/>
          <pc:sldMk cId="0" sldId="267"/>
        </pc:sldMkLst>
      </pc:sldChg>
      <pc:sldChg chg="del">
        <pc:chgData name="Salomé Baup" userId="a363ac28-d12f-4da2-bb38-446637a017fe" providerId="ADAL" clId="{1CE3D41A-ED11-4949-A2A8-02B47D613E96}" dt="2025-09-26T13:59:25.458" v="2" actId="47"/>
        <pc:sldMkLst>
          <pc:docMk/>
          <pc:sldMk cId="0" sldId="268"/>
        </pc:sldMkLst>
      </pc:sldChg>
      <pc:sldChg chg="del">
        <pc:chgData name="Salomé Baup" userId="a363ac28-d12f-4da2-bb38-446637a017fe" providerId="ADAL" clId="{1CE3D41A-ED11-4949-A2A8-02B47D613E96}" dt="2025-09-26T13:59:25.458" v="2" actId="47"/>
        <pc:sldMkLst>
          <pc:docMk/>
          <pc:sldMk cId="0" sldId="269"/>
        </pc:sldMkLst>
      </pc:sldChg>
      <pc:sldChg chg="del">
        <pc:chgData name="Salomé Baup" userId="a363ac28-d12f-4da2-bb38-446637a017fe" providerId="ADAL" clId="{1CE3D41A-ED11-4949-A2A8-02B47D613E96}" dt="2025-09-26T13:59:28.554" v="3" actId="47"/>
        <pc:sldMkLst>
          <pc:docMk/>
          <pc:sldMk cId="0" sldId="270"/>
        </pc:sldMkLst>
      </pc:sldChg>
      <pc:sldChg chg="del">
        <pc:chgData name="Salomé Baup" userId="a363ac28-d12f-4da2-bb38-446637a017fe" providerId="ADAL" clId="{1CE3D41A-ED11-4949-A2A8-02B47D613E96}" dt="2025-09-26T13:59:28.554" v="3" actId="47"/>
        <pc:sldMkLst>
          <pc:docMk/>
          <pc:sldMk cId="0" sldId="271"/>
        </pc:sldMkLst>
      </pc:sldChg>
      <pc:sldChg chg="del">
        <pc:chgData name="Salomé Baup" userId="a363ac28-d12f-4da2-bb38-446637a017fe" providerId="ADAL" clId="{1CE3D41A-ED11-4949-A2A8-02B47D613E96}" dt="2025-09-26T13:59:28.554" v="3" actId="47"/>
        <pc:sldMkLst>
          <pc:docMk/>
          <pc:sldMk cId="0" sldId="272"/>
        </pc:sldMkLst>
      </pc:sldChg>
      <pc:sldChg chg="del">
        <pc:chgData name="Salomé Baup" userId="a363ac28-d12f-4da2-bb38-446637a017fe" providerId="ADAL" clId="{1CE3D41A-ED11-4949-A2A8-02B47D613E96}" dt="2025-09-26T13:59:28.554" v="3" actId="47"/>
        <pc:sldMkLst>
          <pc:docMk/>
          <pc:sldMk cId="0" sldId="273"/>
        </pc:sldMkLst>
      </pc:sldChg>
      <pc:sldChg chg="del">
        <pc:chgData name="Salomé Baup" userId="a363ac28-d12f-4da2-bb38-446637a017fe" providerId="ADAL" clId="{1CE3D41A-ED11-4949-A2A8-02B47D613E96}" dt="2025-09-26T13:59:30.707" v="4" actId="47"/>
        <pc:sldMkLst>
          <pc:docMk/>
          <pc:sldMk cId="0" sldId="274"/>
        </pc:sldMkLst>
      </pc:sldChg>
      <pc:sldChg chg="del">
        <pc:chgData name="Salomé Baup" userId="a363ac28-d12f-4da2-bb38-446637a017fe" providerId="ADAL" clId="{1CE3D41A-ED11-4949-A2A8-02B47D613E96}" dt="2025-09-26T13:59:30.707" v="4" actId="47"/>
        <pc:sldMkLst>
          <pc:docMk/>
          <pc:sldMk cId="0" sldId="275"/>
        </pc:sldMkLst>
      </pc:sldChg>
      <pc:sldChg chg="del">
        <pc:chgData name="Salomé Baup" userId="a363ac28-d12f-4da2-bb38-446637a017fe" providerId="ADAL" clId="{1CE3D41A-ED11-4949-A2A8-02B47D613E96}" dt="2025-09-26T13:59:30.707" v="4" actId="47"/>
        <pc:sldMkLst>
          <pc:docMk/>
          <pc:sldMk cId="0" sldId="276"/>
        </pc:sldMkLst>
      </pc:sldChg>
      <pc:sldChg chg="del ord">
        <pc:chgData name="Salomé Baup" userId="a363ac28-d12f-4da2-bb38-446637a017fe" providerId="ADAL" clId="{1CE3D41A-ED11-4949-A2A8-02B47D613E96}" dt="2025-09-26T13:59:35.194" v="6" actId="47"/>
        <pc:sldMkLst>
          <pc:docMk/>
          <pc:sldMk cId="0" sldId="282"/>
        </pc:sldMkLst>
      </pc:sldChg>
      <pc:sldChg chg="del">
        <pc:chgData name="Salomé Baup" userId="a363ac28-d12f-4da2-bb38-446637a017fe" providerId="ADAL" clId="{1CE3D41A-ED11-4949-A2A8-02B47D613E96}" dt="2025-09-26T13:59:42.360" v="15" actId="47"/>
        <pc:sldMkLst>
          <pc:docMk/>
          <pc:sldMk cId="0" sldId="283"/>
        </pc:sldMkLst>
      </pc:sldChg>
      <pc:sldChg chg="del">
        <pc:chgData name="Salomé Baup" userId="a363ac28-d12f-4da2-bb38-446637a017fe" providerId="ADAL" clId="{1CE3D41A-ED11-4949-A2A8-02B47D613E96}" dt="2025-09-26T13:59:40.790" v="14" actId="47"/>
        <pc:sldMkLst>
          <pc:docMk/>
          <pc:sldMk cId="0" sldId="284"/>
        </pc:sldMkLst>
      </pc:sldChg>
      <pc:sldChg chg="del">
        <pc:chgData name="Salomé Baup" userId="a363ac28-d12f-4da2-bb38-446637a017fe" providerId="ADAL" clId="{1CE3D41A-ED11-4949-A2A8-02B47D613E96}" dt="2025-09-26T13:59:37.760" v="13" actId="47"/>
        <pc:sldMkLst>
          <pc:docMk/>
          <pc:sldMk cId="0" sldId="285"/>
        </pc:sldMkLst>
      </pc:sldChg>
      <pc:sldChg chg="del">
        <pc:chgData name="Salomé Baup" userId="a363ac28-d12f-4da2-bb38-446637a017fe" providerId="ADAL" clId="{1CE3D41A-ED11-4949-A2A8-02B47D613E96}" dt="2025-09-26T13:59:37.369" v="12" actId="47"/>
        <pc:sldMkLst>
          <pc:docMk/>
          <pc:sldMk cId="0" sldId="286"/>
        </pc:sldMkLst>
      </pc:sldChg>
      <pc:sldChg chg="del">
        <pc:chgData name="Salomé Baup" userId="a363ac28-d12f-4da2-bb38-446637a017fe" providerId="ADAL" clId="{1CE3D41A-ED11-4949-A2A8-02B47D613E96}" dt="2025-09-26T13:59:36.909" v="11" actId="47"/>
        <pc:sldMkLst>
          <pc:docMk/>
          <pc:sldMk cId="0" sldId="287"/>
        </pc:sldMkLst>
      </pc:sldChg>
      <pc:sldChg chg="del">
        <pc:chgData name="Salomé Baup" userId="a363ac28-d12f-4da2-bb38-446637a017fe" providerId="ADAL" clId="{1CE3D41A-ED11-4949-A2A8-02B47D613E96}" dt="2025-09-26T13:59:36.721" v="10" actId="47"/>
        <pc:sldMkLst>
          <pc:docMk/>
          <pc:sldMk cId="0" sldId="288"/>
        </pc:sldMkLst>
      </pc:sldChg>
      <pc:sldChg chg="del">
        <pc:chgData name="Salomé Baup" userId="a363ac28-d12f-4da2-bb38-446637a017fe" providerId="ADAL" clId="{1CE3D41A-ED11-4949-A2A8-02B47D613E96}" dt="2025-09-26T13:59:36.261" v="9" actId="47"/>
        <pc:sldMkLst>
          <pc:docMk/>
          <pc:sldMk cId="0" sldId="289"/>
        </pc:sldMkLst>
      </pc:sldChg>
      <pc:sldChg chg="del">
        <pc:chgData name="Salomé Baup" userId="a363ac28-d12f-4da2-bb38-446637a017fe" providerId="ADAL" clId="{1CE3D41A-ED11-4949-A2A8-02B47D613E96}" dt="2025-09-26T13:59:36.053" v="8" actId="47"/>
        <pc:sldMkLst>
          <pc:docMk/>
          <pc:sldMk cId="0" sldId="290"/>
        </pc:sldMkLst>
      </pc:sldChg>
      <pc:sldChg chg="del">
        <pc:chgData name="Salomé Baup" userId="a363ac28-d12f-4da2-bb38-446637a017fe" providerId="ADAL" clId="{1CE3D41A-ED11-4949-A2A8-02B47D613E96}" dt="2025-09-26T13:59:35.736" v="7" actId="47"/>
        <pc:sldMkLst>
          <pc:docMk/>
          <pc:sldMk cId="0" sldId="29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83d195cb79_9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Good morning everyone! On behalf of the organizing committee - Milena, Eva, Joe, Piotr, and me - I would like to welcome you all in Bern and to the Open Source MRI Sequence Programing Workshop! Thank you for coming all the way here and for your interest in this workshop! </a:t>
            </a:r>
            <a:endParaRPr/>
          </a:p>
        </p:txBody>
      </p:sp>
      <p:sp>
        <p:nvSpPr>
          <p:cNvPr id="381" name="Google Shape;381;g383d195cb79_9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83d195cb79_9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383d195cb79_9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83d195cb79_9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383d195cb79_9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83d8f6d018_21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383d8f6d018_2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83d195cb79_9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g383d195cb79_9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84"/>
        <p:cNvGrpSpPr/>
        <p:nvPr/>
      </p:nvGrpSpPr>
      <p:grpSpPr>
        <a:xfrm>
          <a:off x="0" y="0"/>
          <a:ext cx="0" cy="0"/>
          <a:chOff x="0" y="0"/>
          <a:chExt cx="0" cy="0"/>
        </a:xfrm>
      </p:grpSpPr>
      <p:sp>
        <p:nvSpPr>
          <p:cNvPr id="85" name="Google Shape;85;p13"/>
          <p:cNvSpPr txBox="1"/>
          <p:nvPr/>
        </p:nvSpPr>
        <p:spPr>
          <a:xfrm>
            <a:off x="0" y="104931"/>
            <a:ext cx="12192000" cy="892500"/>
          </a:xfrm>
          <a:prstGeom prst="rect">
            <a:avLst/>
          </a:prstGeom>
          <a:solidFill>
            <a:srgbClr val="517174"/>
          </a:solidFill>
          <a:ln>
            <a:noFill/>
          </a:ln>
        </p:spPr>
        <p:txBody>
          <a:bodyPr spcFirstLastPara="1" wrap="square" lIns="182875" tIns="45700" rIns="182875" bIns="45700" anchor="ctr" anchorCtr="0">
            <a:noAutofit/>
          </a:bodyPr>
          <a:lstStyle/>
          <a:p>
            <a:pPr marL="0" marR="0" lvl="0" indent="0" algn="l" rtl="0">
              <a:lnSpc>
                <a:spcPct val="90000"/>
              </a:lnSpc>
              <a:spcBef>
                <a:spcPts val="0"/>
              </a:spcBef>
              <a:spcAft>
                <a:spcPts val="0"/>
              </a:spcAft>
              <a:buClr>
                <a:schemeClr val="lt1"/>
              </a:buClr>
              <a:buSzPts val="3200"/>
              <a:buFont typeface="Arial"/>
              <a:buNone/>
            </a:pPr>
            <a:endParaRPr sz="3200" b="1" i="0" u="none" strike="noStrike" cap="none">
              <a:solidFill>
                <a:schemeClr val="lt1"/>
              </a:solidFill>
              <a:latin typeface="Arial"/>
              <a:ea typeface="Arial"/>
              <a:cs typeface="Arial"/>
              <a:sym typeface="Arial"/>
            </a:endParaRPr>
          </a:p>
        </p:txBody>
      </p:sp>
      <p:pic>
        <p:nvPicPr>
          <p:cNvPr id="86" name="Google Shape;86;p13"/>
          <p:cNvPicPr preferRelativeResize="0"/>
          <p:nvPr/>
        </p:nvPicPr>
        <p:blipFill rotWithShape="1">
          <a:blip r:embed="rId2">
            <a:alphaModFix/>
          </a:blip>
          <a:srcRect/>
          <a:stretch/>
        </p:blipFill>
        <p:spPr>
          <a:xfrm>
            <a:off x="11203272" y="213060"/>
            <a:ext cx="805747" cy="640080"/>
          </a:xfrm>
          <a:prstGeom prst="rect">
            <a:avLst/>
          </a:prstGeom>
          <a:noFill/>
          <a:ln>
            <a:noFill/>
          </a:ln>
        </p:spPr>
      </p:pic>
      <p:sp>
        <p:nvSpPr>
          <p:cNvPr id="87" name="Google Shape;87;p13"/>
          <p:cNvSpPr txBox="1">
            <a:spLocks noGrp="1"/>
          </p:cNvSpPr>
          <p:nvPr>
            <p:ph type="body" idx="1"/>
          </p:nvPr>
        </p:nvSpPr>
        <p:spPr>
          <a:xfrm>
            <a:off x="275494" y="1280160"/>
            <a:ext cx="11634000" cy="4840800"/>
          </a:xfrm>
          <a:prstGeom prst="rect">
            <a:avLst/>
          </a:prstGeom>
          <a:noFill/>
          <a:ln>
            <a:noFill/>
          </a:ln>
        </p:spPr>
        <p:txBody>
          <a:bodyPr spcFirstLastPara="1" wrap="square" lIns="91425" tIns="45700" rIns="91425" bIns="45700" anchor="t" anchorCtr="0">
            <a:normAutofit/>
          </a:bodyPr>
          <a:lstStyle>
            <a:lvl1pPr marL="457200" marR="0" lvl="0" indent="-342900" algn="l">
              <a:lnSpc>
                <a:spcPct val="90000"/>
              </a:lnSpc>
              <a:spcBef>
                <a:spcPts val="1000"/>
              </a:spcBef>
              <a:spcAft>
                <a:spcPts val="0"/>
              </a:spcAft>
              <a:buClr>
                <a:srgbClr val="517174"/>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30200" algn="l">
              <a:lnSpc>
                <a:spcPct val="90000"/>
              </a:lnSpc>
              <a:spcBef>
                <a:spcPts val="500"/>
              </a:spcBef>
              <a:spcAft>
                <a:spcPts val="0"/>
              </a:spcAft>
              <a:buClr>
                <a:srgbClr val="517174"/>
              </a:buClr>
              <a:buSzPts val="1600"/>
              <a:buFont typeface="Noto Sans Symbols"/>
              <a:buChar char="▪"/>
              <a:defRPr sz="1600" b="0" i="0" u="none" strike="noStrike" cap="none">
                <a:solidFill>
                  <a:schemeClr val="dk1"/>
                </a:solidFill>
                <a:latin typeface="Arial"/>
                <a:ea typeface="Arial"/>
                <a:cs typeface="Arial"/>
                <a:sym typeface="Arial"/>
              </a:defRPr>
            </a:lvl2pPr>
            <a:lvl3pPr marL="1371600" marR="0" lvl="2" indent="-317500" algn="l">
              <a:lnSpc>
                <a:spcPct val="90000"/>
              </a:lnSpc>
              <a:spcBef>
                <a:spcPts val="500"/>
              </a:spcBef>
              <a:spcAft>
                <a:spcPts val="0"/>
              </a:spcAft>
              <a:buClr>
                <a:srgbClr val="517174"/>
              </a:buClr>
              <a:buSzPts val="1400"/>
              <a:buFont typeface="Noto Sans Symbols"/>
              <a:buChar char="▪"/>
              <a:defRPr sz="1400" b="0" i="0" u="none" strike="noStrike" cap="none">
                <a:solidFill>
                  <a:schemeClr val="dk1"/>
                </a:solidFill>
                <a:latin typeface="Arial"/>
                <a:ea typeface="Arial"/>
                <a:cs typeface="Arial"/>
                <a:sym typeface="Arial"/>
              </a:defRPr>
            </a:lvl3pPr>
            <a:lvl4pPr marL="1828800" marR="0" lvl="3" indent="-304800" algn="l">
              <a:lnSpc>
                <a:spcPct val="90000"/>
              </a:lnSpc>
              <a:spcBef>
                <a:spcPts val="500"/>
              </a:spcBef>
              <a:spcAft>
                <a:spcPts val="0"/>
              </a:spcAft>
              <a:buClr>
                <a:srgbClr val="517174"/>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a:lnSpc>
                <a:spcPct val="90000"/>
              </a:lnSpc>
              <a:spcBef>
                <a:spcPts val="500"/>
              </a:spcBef>
              <a:spcAft>
                <a:spcPts val="0"/>
              </a:spcAft>
              <a:buClr>
                <a:srgbClr val="517174"/>
              </a:buClr>
              <a:buSzPts val="1200"/>
              <a:buFont typeface="Noto Sans Symbols"/>
              <a:buChar char="▪"/>
              <a:defRPr sz="12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title"/>
          </p:nvPr>
        </p:nvSpPr>
        <p:spPr>
          <a:xfrm>
            <a:off x="0" y="273870"/>
            <a:ext cx="6729900" cy="593700"/>
          </a:xfrm>
          <a:prstGeom prst="rect">
            <a:avLst/>
          </a:prstGeom>
          <a:solidFill>
            <a:srgbClr val="517174"/>
          </a:solidFill>
          <a:ln>
            <a:noFill/>
          </a:ln>
        </p:spPr>
        <p:txBody>
          <a:bodyPr spcFirstLastPara="1" wrap="square" lIns="182875" tIns="45700" rIns="182875" bIns="45700" anchor="ctr" anchorCtr="0">
            <a:noAutofit/>
          </a:bodyPr>
          <a:lstStyle>
            <a:lvl1pPr marR="0" lvl="0" algn="l">
              <a:lnSpc>
                <a:spcPct val="90000"/>
              </a:lnSpc>
              <a:spcBef>
                <a:spcPts val="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9" name="Google Shape;89;p13"/>
          <p:cNvSpPr/>
          <p:nvPr/>
        </p:nvSpPr>
        <p:spPr>
          <a:xfrm>
            <a:off x="-1" y="6400800"/>
            <a:ext cx="12192000" cy="457200"/>
          </a:xfrm>
          <a:prstGeom prst="rect">
            <a:avLst/>
          </a:prstGeom>
          <a:solidFill>
            <a:srgbClr val="51717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0" i="0" u="none" strike="noStrike" cap="none">
                <a:solidFill>
                  <a:schemeClr val="lt1"/>
                </a:solidFill>
                <a:latin typeface="Arial"/>
                <a:ea typeface="Arial"/>
                <a:cs typeface="Arial"/>
                <a:sym typeface="Arial"/>
              </a:rPr>
              <a:t> 										</a:t>
            </a:r>
            <a:r>
              <a:rPr lang="en-US" sz="1800" b="0" i="0" u="sng" strike="noStrike" cap="none">
                <a:solidFill>
                  <a:schemeClr val="lt1"/>
                </a:solidFill>
                <a:latin typeface="Arial"/>
                <a:ea typeface="Arial"/>
                <a:cs typeface="Arial"/>
                <a:sym typeface="Arial"/>
              </a:rPr>
              <a:t>www.qis-mri.unibe.ch</a:t>
            </a:r>
            <a:endParaRPr/>
          </a:p>
        </p:txBody>
      </p:sp>
      <p:sp>
        <p:nvSpPr>
          <p:cNvPr id="90" name="Google Shape;90;p13"/>
          <p:cNvSpPr txBox="1">
            <a:spLocks noGrp="1"/>
          </p:cNvSpPr>
          <p:nvPr>
            <p:ph type="sldNum" idx="12"/>
          </p:nvPr>
        </p:nvSpPr>
        <p:spPr>
          <a:xfrm>
            <a:off x="11731752" y="6471224"/>
            <a:ext cx="411600" cy="365100"/>
          </a:xfrm>
          <a:prstGeom prst="rect">
            <a:avLst/>
          </a:prstGeom>
          <a:noFill/>
          <a:ln>
            <a:noFill/>
          </a:ln>
        </p:spPr>
        <p:txBody>
          <a:bodyPr spcFirstLastPara="1" wrap="square" lIns="91425" tIns="45700" rIns="91425" bIns="45700" anchor="t" anchorCtr="0">
            <a:noAutofit/>
          </a:bodyPr>
          <a:lstStyle>
            <a:lvl1pPr marL="0" marR="0" lvl="0" indent="0" algn="ctr">
              <a:spcBef>
                <a:spcPts val="0"/>
              </a:spcBef>
              <a:buNone/>
              <a:defRPr sz="1400" b="1" i="0" u="none">
                <a:solidFill>
                  <a:schemeClr val="lt1"/>
                </a:solidFill>
                <a:latin typeface="Helvetica Neue"/>
                <a:ea typeface="Helvetica Neue"/>
                <a:cs typeface="Helvetica Neue"/>
                <a:sym typeface="Helvetica Neue"/>
              </a:defRPr>
            </a:lvl1pPr>
            <a:lvl2pPr marL="0" marR="0" lvl="1" indent="0" algn="ctr">
              <a:spcBef>
                <a:spcPts val="0"/>
              </a:spcBef>
              <a:buNone/>
              <a:defRPr sz="1400" b="1" i="0" u="none">
                <a:solidFill>
                  <a:schemeClr val="lt1"/>
                </a:solidFill>
                <a:latin typeface="Helvetica Neue"/>
                <a:ea typeface="Helvetica Neue"/>
                <a:cs typeface="Helvetica Neue"/>
                <a:sym typeface="Helvetica Neue"/>
              </a:defRPr>
            </a:lvl2pPr>
            <a:lvl3pPr marL="0" marR="0" lvl="2" indent="0" algn="ctr">
              <a:spcBef>
                <a:spcPts val="0"/>
              </a:spcBef>
              <a:buNone/>
              <a:defRPr sz="1400" b="1" i="0" u="none">
                <a:solidFill>
                  <a:schemeClr val="lt1"/>
                </a:solidFill>
                <a:latin typeface="Helvetica Neue"/>
                <a:ea typeface="Helvetica Neue"/>
                <a:cs typeface="Helvetica Neue"/>
                <a:sym typeface="Helvetica Neue"/>
              </a:defRPr>
            </a:lvl3pPr>
            <a:lvl4pPr marL="0" marR="0" lvl="3" indent="0" algn="ctr">
              <a:spcBef>
                <a:spcPts val="0"/>
              </a:spcBef>
              <a:buNone/>
              <a:defRPr sz="1400" b="1" i="0" u="none">
                <a:solidFill>
                  <a:schemeClr val="lt1"/>
                </a:solidFill>
                <a:latin typeface="Helvetica Neue"/>
                <a:ea typeface="Helvetica Neue"/>
                <a:cs typeface="Helvetica Neue"/>
                <a:sym typeface="Helvetica Neue"/>
              </a:defRPr>
            </a:lvl4pPr>
            <a:lvl5pPr marL="0" marR="0" lvl="4" indent="0" algn="ctr">
              <a:spcBef>
                <a:spcPts val="0"/>
              </a:spcBef>
              <a:buNone/>
              <a:defRPr sz="1400" b="1" i="0" u="none">
                <a:solidFill>
                  <a:schemeClr val="lt1"/>
                </a:solidFill>
                <a:latin typeface="Helvetica Neue"/>
                <a:ea typeface="Helvetica Neue"/>
                <a:cs typeface="Helvetica Neue"/>
                <a:sym typeface="Helvetica Neue"/>
              </a:defRPr>
            </a:lvl5pPr>
            <a:lvl6pPr marL="0" marR="0" lvl="5" indent="0" algn="ctr">
              <a:spcBef>
                <a:spcPts val="0"/>
              </a:spcBef>
              <a:buNone/>
              <a:defRPr sz="1400" b="1" i="0" u="none">
                <a:solidFill>
                  <a:schemeClr val="lt1"/>
                </a:solidFill>
                <a:latin typeface="Helvetica Neue"/>
                <a:ea typeface="Helvetica Neue"/>
                <a:cs typeface="Helvetica Neue"/>
                <a:sym typeface="Helvetica Neue"/>
              </a:defRPr>
            </a:lvl6pPr>
            <a:lvl7pPr marL="0" marR="0" lvl="6" indent="0" algn="ctr">
              <a:spcBef>
                <a:spcPts val="0"/>
              </a:spcBef>
              <a:buNone/>
              <a:defRPr sz="1400" b="1" i="0" u="none">
                <a:solidFill>
                  <a:schemeClr val="lt1"/>
                </a:solidFill>
                <a:latin typeface="Helvetica Neue"/>
                <a:ea typeface="Helvetica Neue"/>
                <a:cs typeface="Helvetica Neue"/>
                <a:sym typeface="Helvetica Neue"/>
              </a:defRPr>
            </a:lvl7pPr>
            <a:lvl8pPr marL="0" marR="0" lvl="7" indent="0" algn="ctr">
              <a:spcBef>
                <a:spcPts val="0"/>
              </a:spcBef>
              <a:buNone/>
              <a:defRPr sz="1400" b="1" i="0" u="none">
                <a:solidFill>
                  <a:schemeClr val="lt1"/>
                </a:solidFill>
                <a:latin typeface="Helvetica Neue"/>
                <a:ea typeface="Helvetica Neue"/>
                <a:cs typeface="Helvetica Neue"/>
                <a:sym typeface="Helvetica Neue"/>
              </a:defRPr>
            </a:lvl8pPr>
            <a:lvl9pPr marL="0" marR="0" lvl="8" indent="0" algn="ctr">
              <a:spcBef>
                <a:spcPts val="0"/>
              </a:spcBef>
              <a:buNone/>
              <a:defRPr sz="1400" b="1" i="0" u="none">
                <a:solidFill>
                  <a:schemeClr val="lt1"/>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AF3F9"/>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2"/>
        <p:cNvGrpSpPr/>
        <p:nvPr/>
      </p:nvGrpSpPr>
      <p:grpSpPr>
        <a:xfrm>
          <a:off x="0" y="0"/>
          <a:ext cx="0" cy="0"/>
          <a:chOff x="0" y="0"/>
          <a:chExt cx="0" cy="0"/>
        </a:xfrm>
      </p:grpSpPr>
      <p:pic>
        <p:nvPicPr>
          <p:cNvPr id="383" name="Google Shape;383;p35"/>
          <p:cNvPicPr preferRelativeResize="0"/>
          <p:nvPr/>
        </p:nvPicPr>
        <p:blipFill rotWithShape="1">
          <a:blip r:embed="rId3">
            <a:alphaModFix/>
          </a:blip>
          <a:srcRect l="1419" b="7080"/>
          <a:stretch/>
        </p:blipFill>
        <p:spPr>
          <a:xfrm>
            <a:off x="-495841" y="-384225"/>
            <a:ext cx="5394253" cy="7626447"/>
          </a:xfrm>
          <a:prstGeom prst="rect">
            <a:avLst/>
          </a:prstGeom>
          <a:noFill/>
          <a:ln>
            <a:noFill/>
          </a:ln>
        </p:spPr>
      </p:pic>
      <p:pic>
        <p:nvPicPr>
          <p:cNvPr id="384" name="Google Shape;384;p35" descr="A logo for a company&#10;&#10;Description automatically generated"/>
          <p:cNvPicPr preferRelativeResize="0"/>
          <p:nvPr/>
        </p:nvPicPr>
        <p:blipFill rotWithShape="1">
          <a:blip r:embed="rId4">
            <a:alphaModFix/>
          </a:blip>
          <a:srcRect/>
          <a:stretch/>
        </p:blipFill>
        <p:spPr>
          <a:xfrm>
            <a:off x="5057157" y="6315000"/>
            <a:ext cx="1228302" cy="457199"/>
          </a:xfrm>
          <a:prstGeom prst="rect">
            <a:avLst/>
          </a:prstGeom>
          <a:noFill/>
          <a:ln>
            <a:noFill/>
          </a:ln>
        </p:spPr>
      </p:pic>
      <p:pic>
        <p:nvPicPr>
          <p:cNvPr id="385" name="Google Shape;385;p35" descr="A black background with blue text&#10;&#10;Description automatically generated"/>
          <p:cNvPicPr preferRelativeResize="0"/>
          <p:nvPr/>
        </p:nvPicPr>
        <p:blipFill rotWithShape="1">
          <a:blip r:embed="rId5">
            <a:alphaModFix/>
          </a:blip>
          <a:srcRect/>
          <a:stretch/>
        </p:blipFill>
        <p:spPr>
          <a:xfrm>
            <a:off x="9674240" y="6360720"/>
            <a:ext cx="1614971" cy="365760"/>
          </a:xfrm>
          <a:prstGeom prst="rect">
            <a:avLst/>
          </a:prstGeom>
          <a:noFill/>
          <a:ln>
            <a:noFill/>
          </a:ln>
        </p:spPr>
      </p:pic>
      <p:pic>
        <p:nvPicPr>
          <p:cNvPr id="386" name="Google Shape;386;p35" descr="{&quot;templafy&quot;:{&quot;id&quot;:&quot;b838a76d-06b8-406e-ae87-bd8c42cb5ec0&quot;}}"/>
          <p:cNvPicPr preferRelativeResize="0"/>
          <p:nvPr/>
        </p:nvPicPr>
        <p:blipFill rotWithShape="1">
          <a:blip r:embed="rId6">
            <a:alphaModFix/>
          </a:blip>
          <a:srcRect/>
          <a:stretch/>
        </p:blipFill>
        <p:spPr>
          <a:xfrm>
            <a:off x="11537318" y="6315000"/>
            <a:ext cx="591999" cy="457201"/>
          </a:xfrm>
          <a:prstGeom prst="rect">
            <a:avLst/>
          </a:prstGeom>
          <a:noFill/>
          <a:ln>
            <a:noFill/>
          </a:ln>
        </p:spPr>
      </p:pic>
      <p:pic>
        <p:nvPicPr>
          <p:cNvPr id="387" name="Google Shape;387;p35" descr="A close-up of a logo&#10;&#10;Description automatically generated"/>
          <p:cNvPicPr preferRelativeResize="0"/>
          <p:nvPr/>
        </p:nvPicPr>
        <p:blipFill rotWithShape="1">
          <a:blip r:embed="rId7">
            <a:alphaModFix/>
          </a:blip>
          <a:srcRect/>
          <a:stretch/>
        </p:blipFill>
        <p:spPr>
          <a:xfrm>
            <a:off x="8204350" y="6337860"/>
            <a:ext cx="1221780" cy="411480"/>
          </a:xfrm>
          <a:prstGeom prst="rect">
            <a:avLst/>
          </a:prstGeom>
          <a:noFill/>
          <a:ln>
            <a:noFill/>
          </a:ln>
        </p:spPr>
      </p:pic>
      <p:pic>
        <p:nvPicPr>
          <p:cNvPr id="388" name="Google Shape;388;p35" descr="Blue letters on a black background&#10;&#10;Description automatically generated"/>
          <p:cNvPicPr preferRelativeResize="0"/>
          <p:nvPr/>
        </p:nvPicPr>
        <p:blipFill rotWithShape="1">
          <a:blip r:embed="rId8">
            <a:alphaModFix/>
          </a:blip>
          <a:srcRect/>
          <a:stretch/>
        </p:blipFill>
        <p:spPr>
          <a:xfrm>
            <a:off x="6533566" y="6292140"/>
            <a:ext cx="1422674" cy="502920"/>
          </a:xfrm>
          <a:prstGeom prst="rect">
            <a:avLst/>
          </a:prstGeom>
          <a:noFill/>
          <a:ln>
            <a:noFill/>
          </a:ln>
        </p:spPr>
      </p:pic>
      <p:sp>
        <p:nvSpPr>
          <p:cNvPr id="389" name="Google Shape;389;p35"/>
          <p:cNvSpPr txBox="1"/>
          <p:nvPr/>
        </p:nvSpPr>
        <p:spPr>
          <a:xfrm>
            <a:off x="5080550" y="152400"/>
            <a:ext cx="6700200" cy="1293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002060"/>
                </a:solidFill>
              </a:rPr>
              <a:t>Fat Separators</a:t>
            </a:r>
            <a:endParaRPr sz="3600" b="1">
              <a:solidFill>
                <a:srgbClr val="002060"/>
              </a:solidFill>
            </a:endParaRPr>
          </a:p>
          <a:p>
            <a:pPr marL="0" marR="0" lvl="0" indent="0" algn="l" rtl="0">
              <a:spcBef>
                <a:spcPts val="0"/>
              </a:spcBef>
              <a:spcAft>
                <a:spcPts val="0"/>
              </a:spcAft>
              <a:buNone/>
            </a:pPr>
            <a:r>
              <a:rPr lang="en-US" i="1">
                <a:solidFill>
                  <a:srgbClr val="002060"/>
                </a:solidFill>
              </a:rPr>
              <a:t>26th September 2025</a:t>
            </a:r>
            <a:r>
              <a:rPr lang="en-US" b="1">
                <a:solidFill>
                  <a:srgbClr val="002060"/>
                </a:solidFill>
              </a:rPr>
              <a:t>  | Authors and affiliations: </a:t>
            </a:r>
            <a:r>
              <a:rPr lang="en-US">
                <a:solidFill>
                  <a:srgbClr val="002060"/>
                </a:solidFill>
              </a:rPr>
              <a:t>Ekin Taskin (EPFL, Lausanne, Switzerland), Salomé Baup (EPFL, Lausanne, Switzerland), Jacopo Frignani (Orbem),*</a:t>
            </a:r>
            <a:endParaRPr b="1">
              <a:solidFill>
                <a:srgbClr val="002060"/>
              </a:solidFill>
            </a:endParaRPr>
          </a:p>
        </p:txBody>
      </p:sp>
      <p:grpSp>
        <p:nvGrpSpPr>
          <p:cNvPr id="390" name="Google Shape;390;p35"/>
          <p:cNvGrpSpPr/>
          <p:nvPr/>
        </p:nvGrpSpPr>
        <p:grpSpPr>
          <a:xfrm>
            <a:off x="-4747743" y="2815682"/>
            <a:ext cx="411600" cy="1339909"/>
            <a:chOff x="158396" y="2773619"/>
            <a:chExt cx="411600" cy="1339909"/>
          </a:xfrm>
        </p:grpSpPr>
        <p:pic>
          <p:nvPicPr>
            <p:cNvPr id="391" name="Google Shape;391;p35" descr="Marker"/>
            <p:cNvPicPr preferRelativeResize="0"/>
            <p:nvPr/>
          </p:nvPicPr>
          <p:blipFill rotWithShape="1">
            <a:blip r:embed="rId9">
              <a:alphaModFix/>
            </a:blip>
            <a:srcRect/>
            <a:stretch/>
          </p:blipFill>
          <p:spPr>
            <a:xfrm>
              <a:off x="158396" y="2773619"/>
              <a:ext cx="411480" cy="411480"/>
            </a:xfrm>
            <a:prstGeom prst="rect">
              <a:avLst/>
            </a:prstGeom>
            <a:noFill/>
            <a:ln>
              <a:noFill/>
            </a:ln>
          </p:spPr>
        </p:pic>
        <p:sp>
          <p:nvSpPr>
            <p:cNvPr id="392" name="Google Shape;392;p35" descr="Users"/>
            <p:cNvSpPr/>
            <p:nvPr/>
          </p:nvSpPr>
          <p:spPr>
            <a:xfrm>
              <a:off x="158396" y="3223277"/>
              <a:ext cx="411600" cy="411600"/>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Arial"/>
                <a:ea typeface="Arial"/>
                <a:cs typeface="Arial"/>
                <a:sym typeface="Arial"/>
              </a:endParaRPr>
            </a:p>
          </p:txBody>
        </p:sp>
        <p:sp>
          <p:nvSpPr>
            <p:cNvPr id="393" name="Google Shape;393;p35" descr="Lecturer"/>
            <p:cNvSpPr/>
            <p:nvPr/>
          </p:nvSpPr>
          <p:spPr>
            <a:xfrm>
              <a:off x="158396" y="3701928"/>
              <a:ext cx="411600" cy="411600"/>
            </a:xfrm>
            <a:prstGeom prst="rect">
              <a:avLst/>
            </a:prstGeom>
            <a:blipFill rotWithShape="1">
              <a:blip r:embed="rId11">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5"/>
          <p:cNvSpPr txBox="1"/>
          <p:nvPr/>
        </p:nvSpPr>
        <p:spPr>
          <a:xfrm>
            <a:off x="232496" y="152398"/>
            <a:ext cx="3514200" cy="1877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900" b="1" i="0" u="none" strike="noStrike" cap="none">
                <a:solidFill>
                  <a:srgbClr val="F06F19"/>
                </a:solidFill>
                <a:latin typeface="Arial"/>
                <a:ea typeface="Arial"/>
                <a:cs typeface="Arial"/>
                <a:sym typeface="Arial"/>
              </a:rPr>
              <a:t>OPEN-SOURCE</a:t>
            </a:r>
            <a:endParaRPr>
              <a:solidFill>
                <a:srgbClr val="F06F19"/>
              </a:solidFill>
            </a:endParaRPr>
          </a:p>
          <a:p>
            <a:pPr marL="0" marR="0" lvl="0" indent="0" algn="l" rtl="0">
              <a:spcBef>
                <a:spcPts val="0"/>
              </a:spcBef>
              <a:spcAft>
                <a:spcPts val="0"/>
              </a:spcAft>
              <a:buNone/>
            </a:pPr>
            <a:r>
              <a:rPr lang="en-US" sz="2900" b="1">
                <a:solidFill>
                  <a:srgbClr val="187073"/>
                </a:solidFill>
                <a:latin typeface="Arial"/>
                <a:ea typeface="Arial"/>
                <a:cs typeface="Arial"/>
                <a:sym typeface="Arial"/>
              </a:rPr>
              <a:t>MRI SEQUENCE</a:t>
            </a:r>
            <a:endParaRPr>
              <a:solidFill>
                <a:srgbClr val="187073"/>
              </a:solidFill>
            </a:endParaRPr>
          </a:p>
          <a:p>
            <a:pPr marL="0" marR="0" lvl="0" indent="0" algn="l" rtl="0">
              <a:spcBef>
                <a:spcPts val="0"/>
              </a:spcBef>
              <a:spcAft>
                <a:spcPts val="0"/>
              </a:spcAft>
              <a:buNone/>
            </a:pPr>
            <a:r>
              <a:rPr lang="en-US" sz="2900" b="1">
                <a:solidFill>
                  <a:srgbClr val="A70001"/>
                </a:solidFill>
                <a:latin typeface="Arial"/>
                <a:ea typeface="Arial"/>
                <a:cs typeface="Arial"/>
                <a:sym typeface="Arial"/>
              </a:rPr>
              <a:t>PROGRAMMING</a:t>
            </a:r>
            <a:endParaRPr>
              <a:solidFill>
                <a:srgbClr val="A70001"/>
              </a:solidFill>
            </a:endParaRPr>
          </a:p>
          <a:p>
            <a:pPr marL="0" marR="0" lvl="0" indent="0" algn="l" rtl="0">
              <a:spcBef>
                <a:spcPts val="0"/>
              </a:spcBef>
              <a:spcAft>
                <a:spcPts val="0"/>
              </a:spcAft>
              <a:buNone/>
            </a:pPr>
            <a:r>
              <a:rPr lang="en-US" sz="2900" b="1">
                <a:solidFill>
                  <a:srgbClr val="072058"/>
                </a:solidFill>
                <a:latin typeface="Arial"/>
                <a:ea typeface="Arial"/>
                <a:cs typeface="Arial"/>
                <a:sym typeface="Arial"/>
              </a:rPr>
              <a:t>WORKSHOP</a:t>
            </a:r>
            <a:endParaRPr>
              <a:solidFill>
                <a:srgbClr val="072058"/>
              </a:solidFill>
            </a:endParaRPr>
          </a:p>
        </p:txBody>
      </p:sp>
      <p:sp>
        <p:nvSpPr>
          <p:cNvPr id="395" name="Google Shape;395;p35"/>
          <p:cNvSpPr txBox="1"/>
          <p:nvPr/>
        </p:nvSpPr>
        <p:spPr>
          <a:xfrm>
            <a:off x="246784" y="1942589"/>
            <a:ext cx="2231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72058"/>
                </a:solidFill>
                <a:latin typeface="Arial"/>
                <a:ea typeface="Arial"/>
                <a:cs typeface="Arial"/>
                <a:sym typeface="Arial"/>
              </a:rPr>
              <a:t>SEP 24-26, 2025</a:t>
            </a:r>
            <a:endParaRPr>
              <a:solidFill>
                <a:srgbClr val="072058"/>
              </a:solidFill>
            </a:endParaRPr>
          </a:p>
        </p:txBody>
      </p:sp>
      <p:sp>
        <p:nvSpPr>
          <p:cNvPr id="396" name="Google Shape;396;p35"/>
          <p:cNvSpPr txBox="1"/>
          <p:nvPr/>
        </p:nvSpPr>
        <p:spPr>
          <a:xfrm>
            <a:off x="5209525" y="2815675"/>
            <a:ext cx="53943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002060"/>
                </a:solidFill>
              </a:rPr>
              <a:t>Multi-echo sequence for fat-water separation</a:t>
            </a:r>
            <a:endParaRPr b="1">
              <a:solidFill>
                <a:srgbClr val="002060"/>
              </a:solidFill>
            </a:endParaRPr>
          </a:p>
        </p:txBody>
      </p:sp>
      <p:sp>
        <p:nvSpPr>
          <p:cNvPr id="397" name="Google Shape;397;p35"/>
          <p:cNvSpPr txBox="1"/>
          <p:nvPr/>
        </p:nvSpPr>
        <p:spPr>
          <a:xfrm>
            <a:off x="5080550" y="1445400"/>
            <a:ext cx="50100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2060"/>
                </a:solidFill>
              </a:rPr>
              <a:t>*With the data analysis help of Berk Can Acikgoz </a:t>
            </a:r>
            <a:endParaRPr sz="1200">
              <a:solidFill>
                <a:srgbClr val="00206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
        <p:cNvGrpSpPr/>
        <p:nvPr/>
      </p:nvGrpSpPr>
      <p:grpSpPr>
        <a:xfrm>
          <a:off x="0" y="0"/>
          <a:ext cx="0" cy="0"/>
          <a:chOff x="0" y="0"/>
          <a:chExt cx="0" cy="0"/>
        </a:xfrm>
      </p:grpSpPr>
      <p:pic>
        <p:nvPicPr>
          <p:cNvPr id="402" name="Google Shape;402;p36"/>
          <p:cNvPicPr preferRelativeResize="0"/>
          <p:nvPr/>
        </p:nvPicPr>
        <p:blipFill rotWithShape="1">
          <a:blip r:embed="rId3">
            <a:alphaModFix/>
          </a:blip>
          <a:srcRect l="2375" t="45116" r="-956" b="50196"/>
          <a:stretch/>
        </p:blipFill>
        <p:spPr>
          <a:xfrm>
            <a:off x="0" y="379597"/>
            <a:ext cx="12311386" cy="877951"/>
          </a:xfrm>
          <a:prstGeom prst="rect">
            <a:avLst/>
          </a:prstGeom>
          <a:noFill/>
          <a:ln>
            <a:noFill/>
          </a:ln>
        </p:spPr>
      </p:pic>
      <p:sp>
        <p:nvSpPr>
          <p:cNvPr id="403" name="Google Shape;403;p36"/>
          <p:cNvSpPr txBox="1"/>
          <p:nvPr/>
        </p:nvSpPr>
        <p:spPr>
          <a:xfrm>
            <a:off x="10815259" y="334487"/>
            <a:ext cx="1774800" cy="969600"/>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06F19"/>
                </a:solidFill>
                <a:latin typeface="Arial"/>
                <a:ea typeface="Arial"/>
                <a:cs typeface="Arial"/>
                <a:sym typeface="Arial"/>
              </a:rPr>
              <a:t>OPEN-SOURCE</a:t>
            </a:r>
            <a:endParaRPr/>
          </a:p>
          <a:p>
            <a:pPr marL="0" marR="0" lvl="0" indent="0" algn="l" rtl="0">
              <a:spcBef>
                <a:spcPts val="0"/>
              </a:spcBef>
              <a:spcAft>
                <a:spcPts val="0"/>
              </a:spcAft>
              <a:buNone/>
            </a:pPr>
            <a:r>
              <a:rPr lang="en-US" sz="1200" b="1">
                <a:solidFill>
                  <a:srgbClr val="187073"/>
                </a:solidFill>
                <a:latin typeface="Arial"/>
                <a:ea typeface="Arial"/>
                <a:cs typeface="Arial"/>
                <a:sym typeface="Arial"/>
              </a:rPr>
              <a:t>MRI SEQUENCE</a:t>
            </a:r>
            <a:endParaRPr/>
          </a:p>
          <a:p>
            <a:pPr marL="0" marR="0" lvl="0" indent="0" algn="l" rtl="0">
              <a:spcBef>
                <a:spcPts val="0"/>
              </a:spcBef>
              <a:spcAft>
                <a:spcPts val="0"/>
              </a:spcAft>
              <a:buNone/>
            </a:pPr>
            <a:r>
              <a:rPr lang="en-US" sz="1200" b="1">
                <a:solidFill>
                  <a:srgbClr val="A70001"/>
                </a:solidFill>
                <a:latin typeface="Arial"/>
                <a:ea typeface="Arial"/>
                <a:cs typeface="Arial"/>
                <a:sym typeface="Arial"/>
              </a:rPr>
              <a:t>PROGRAMMING</a:t>
            </a:r>
            <a:endParaRPr/>
          </a:p>
          <a:p>
            <a:pPr marL="0" marR="0" lvl="0" indent="0" algn="l" rtl="0">
              <a:spcBef>
                <a:spcPts val="0"/>
              </a:spcBef>
              <a:spcAft>
                <a:spcPts val="0"/>
              </a:spcAft>
              <a:buNone/>
            </a:pPr>
            <a:r>
              <a:rPr lang="en-US" sz="1200" b="1">
                <a:solidFill>
                  <a:srgbClr val="072058"/>
                </a:solidFill>
                <a:latin typeface="Arial"/>
                <a:ea typeface="Arial"/>
                <a:cs typeface="Arial"/>
                <a:sym typeface="Arial"/>
              </a:rPr>
              <a:t>WORKSHOP</a:t>
            </a:r>
            <a:endParaRPr/>
          </a:p>
          <a:p>
            <a:pPr marL="0" marR="0" lvl="0" indent="0" algn="l" rtl="0">
              <a:spcBef>
                <a:spcPts val="0"/>
              </a:spcBef>
              <a:spcAft>
                <a:spcPts val="0"/>
              </a:spcAft>
              <a:buNone/>
            </a:pPr>
            <a:r>
              <a:rPr lang="en-US" sz="900" b="1">
                <a:solidFill>
                  <a:srgbClr val="072058"/>
                </a:solidFill>
                <a:latin typeface="Arial"/>
                <a:ea typeface="Arial"/>
                <a:cs typeface="Arial"/>
                <a:sym typeface="Arial"/>
              </a:rPr>
              <a:t>SEP 24-26, 2025</a:t>
            </a:r>
            <a:endParaRPr/>
          </a:p>
        </p:txBody>
      </p:sp>
      <p:sp>
        <p:nvSpPr>
          <p:cNvPr id="404" name="Google Shape;404;p36"/>
          <p:cNvSpPr txBox="1"/>
          <p:nvPr/>
        </p:nvSpPr>
        <p:spPr>
          <a:xfrm>
            <a:off x="221174" y="523125"/>
            <a:ext cx="908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002060"/>
                </a:solidFill>
              </a:rPr>
              <a:t>Project Goal</a:t>
            </a:r>
            <a:endParaRPr/>
          </a:p>
        </p:txBody>
      </p:sp>
      <p:sp>
        <p:nvSpPr>
          <p:cNvPr id="405" name="Google Shape;405;p36"/>
          <p:cNvSpPr txBox="1"/>
          <p:nvPr/>
        </p:nvSpPr>
        <p:spPr>
          <a:xfrm>
            <a:off x="358146" y="1600600"/>
            <a:ext cx="10877100" cy="4463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800" i="1">
                <a:solidFill>
                  <a:srgbClr val="C00000"/>
                </a:solidFill>
              </a:rPr>
              <a:t>Reply </a:t>
            </a:r>
            <a:r>
              <a:rPr lang="en-US" sz="1800" b="1" i="1">
                <a:solidFill>
                  <a:srgbClr val="C00000"/>
                </a:solidFill>
              </a:rPr>
              <a:t>to the following questions</a:t>
            </a:r>
            <a:r>
              <a:rPr lang="en-US" sz="1800" i="1">
                <a:solidFill>
                  <a:srgbClr val="C00000"/>
                </a:solidFill>
              </a:rPr>
              <a:t>:</a:t>
            </a:r>
            <a:endParaRPr>
              <a:solidFill>
                <a:schemeClr val="dk1"/>
              </a:solidFill>
            </a:endParaRPr>
          </a:p>
          <a:p>
            <a:pPr marL="0" lvl="0" indent="0" algn="l" rtl="0">
              <a:spcBef>
                <a:spcPts val="0"/>
              </a:spcBef>
              <a:spcAft>
                <a:spcPts val="0"/>
              </a:spcAft>
              <a:buNone/>
            </a:pPr>
            <a:endParaRPr>
              <a:solidFill>
                <a:schemeClr val="dk1"/>
              </a:solidFill>
            </a:endParaRPr>
          </a:p>
          <a:p>
            <a:pPr marL="914400" lvl="0" indent="0" algn="l" rtl="0">
              <a:spcBef>
                <a:spcPts val="0"/>
              </a:spcBef>
              <a:spcAft>
                <a:spcPts val="0"/>
              </a:spcAft>
              <a:buNone/>
            </a:pPr>
            <a:endParaRPr sz="1800">
              <a:solidFill>
                <a:srgbClr val="002060"/>
              </a:solidFill>
            </a:endParaRPr>
          </a:p>
          <a:p>
            <a:pPr marL="342900" lvl="0" indent="-342900" algn="l" rtl="0">
              <a:spcBef>
                <a:spcPts val="0"/>
              </a:spcBef>
              <a:spcAft>
                <a:spcPts val="0"/>
              </a:spcAft>
              <a:buClr>
                <a:srgbClr val="002060"/>
              </a:buClr>
              <a:buSzPts val="1800"/>
              <a:buFont typeface="Noto Sans Symbols"/>
              <a:buChar char="▪"/>
            </a:pPr>
            <a:r>
              <a:rPr lang="en-US" sz="1800">
                <a:solidFill>
                  <a:srgbClr val="002060"/>
                </a:solidFill>
              </a:rPr>
              <a:t>For what </a:t>
            </a:r>
            <a:r>
              <a:rPr lang="en-US" sz="1800" b="1">
                <a:solidFill>
                  <a:srgbClr val="002060"/>
                </a:solidFill>
              </a:rPr>
              <a:t>could your Pulseq sequence be used for if it would be fully developed</a:t>
            </a:r>
            <a:r>
              <a:rPr lang="en-US" sz="1800">
                <a:solidFill>
                  <a:srgbClr val="002060"/>
                </a:solidFill>
              </a:rPr>
              <a:t>? </a:t>
            </a:r>
            <a:endParaRPr>
              <a:solidFill>
                <a:srgbClr val="002060"/>
              </a:solidFill>
            </a:endParaRPr>
          </a:p>
          <a:p>
            <a:pPr marL="800100" lvl="1" indent="-342900" algn="l" rtl="0">
              <a:spcBef>
                <a:spcPts val="0"/>
              </a:spcBef>
              <a:spcAft>
                <a:spcPts val="0"/>
              </a:spcAft>
              <a:buClr>
                <a:srgbClr val="002060"/>
              </a:buClr>
              <a:buSzPts val="1800"/>
              <a:buFont typeface="Noto Sans Symbols"/>
              <a:buChar char="▪"/>
            </a:pPr>
            <a:r>
              <a:rPr lang="en-US" sz="1800">
                <a:solidFill>
                  <a:srgbClr val="002060"/>
                </a:solidFill>
              </a:rPr>
              <a:t>Fat-water separation</a:t>
            </a:r>
            <a:endParaRPr>
              <a:solidFill>
                <a:srgbClr val="002060"/>
              </a:solidFill>
            </a:endParaRPr>
          </a:p>
          <a:p>
            <a:pPr marL="800100" lvl="1" indent="-228600" algn="l" rtl="0">
              <a:spcBef>
                <a:spcPts val="0"/>
              </a:spcBef>
              <a:spcAft>
                <a:spcPts val="0"/>
              </a:spcAft>
              <a:buSzPts val="1800"/>
              <a:buNone/>
            </a:pPr>
            <a:endParaRPr sz="1800">
              <a:solidFill>
                <a:srgbClr val="002060"/>
              </a:solidFill>
            </a:endParaRPr>
          </a:p>
          <a:p>
            <a:pPr marL="800100" lvl="1" indent="-228600" algn="l" rtl="0">
              <a:spcBef>
                <a:spcPts val="0"/>
              </a:spcBef>
              <a:spcAft>
                <a:spcPts val="0"/>
              </a:spcAft>
              <a:buSzPts val="1800"/>
              <a:buNone/>
            </a:pPr>
            <a:endParaRPr sz="1800">
              <a:solidFill>
                <a:srgbClr val="002060"/>
              </a:solidFill>
            </a:endParaRPr>
          </a:p>
          <a:p>
            <a:pPr marL="342900" lvl="0" indent="-342900" algn="l" rtl="0">
              <a:spcBef>
                <a:spcPts val="0"/>
              </a:spcBef>
              <a:spcAft>
                <a:spcPts val="0"/>
              </a:spcAft>
              <a:buClr>
                <a:srgbClr val="002060"/>
              </a:buClr>
              <a:buSzPts val="1800"/>
              <a:buFont typeface="Noto Sans Symbols"/>
              <a:buChar char="▪"/>
            </a:pPr>
            <a:r>
              <a:rPr lang="en-US" sz="1800">
                <a:solidFill>
                  <a:srgbClr val="002060"/>
                </a:solidFill>
              </a:rPr>
              <a:t>What are people currently using because </a:t>
            </a:r>
            <a:r>
              <a:rPr lang="en-US" sz="1800" b="1">
                <a:solidFill>
                  <a:srgbClr val="002060"/>
                </a:solidFill>
              </a:rPr>
              <a:t>they don’t have your Pulseq sequence available </a:t>
            </a:r>
            <a:r>
              <a:rPr lang="en-US" sz="1800">
                <a:solidFill>
                  <a:srgbClr val="002060"/>
                </a:solidFill>
              </a:rPr>
              <a:t>and what are the disadvantages of this technique? </a:t>
            </a:r>
            <a:endParaRPr>
              <a:solidFill>
                <a:srgbClr val="002060"/>
              </a:solidFill>
            </a:endParaRPr>
          </a:p>
          <a:p>
            <a:pPr marL="800100" lvl="1" indent="-342900" algn="l" rtl="0">
              <a:spcBef>
                <a:spcPts val="0"/>
              </a:spcBef>
              <a:spcAft>
                <a:spcPts val="0"/>
              </a:spcAft>
              <a:buClr>
                <a:srgbClr val="002060"/>
              </a:buClr>
              <a:buSzPts val="1800"/>
              <a:buFont typeface="Noto Sans Symbols"/>
              <a:buChar char="▪"/>
            </a:pPr>
            <a:r>
              <a:rPr lang="en-US" sz="1800">
                <a:solidFill>
                  <a:srgbClr val="002060"/>
                </a:solidFill>
              </a:rPr>
              <a:t>Non-Pulseq Multi Echo GRE: harder to implement/improve on the specific vendors</a:t>
            </a:r>
            <a:endParaRPr>
              <a:solidFill>
                <a:srgbClr val="002060"/>
              </a:solidFill>
            </a:endParaRPr>
          </a:p>
          <a:p>
            <a:pPr marL="800100" lvl="1" indent="-228600" algn="l" rtl="0">
              <a:spcBef>
                <a:spcPts val="0"/>
              </a:spcBef>
              <a:spcAft>
                <a:spcPts val="0"/>
              </a:spcAft>
              <a:buSzPts val="1800"/>
              <a:buNone/>
            </a:pPr>
            <a:endParaRPr sz="1800">
              <a:solidFill>
                <a:srgbClr val="002060"/>
              </a:solidFill>
            </a:endParaRPr>
          </a:p>
          <a:p>
            <a:pPr marL="342900" lvl="0" indent="-228600" algn="l" rtl="0">
              <a:spcBef>
                <a:spcPts val="0"/>
              </a:spcBef>
              <a:spcAft>
                <a:spcPts val="0"/>
              </a:spcAft>
              <a:buSzPts val="1800"/>
              <a:buNone/>
            </a:pPr>
            <a:endParaRPr sz="1800">
              <a:solidFill>
                <a:srgbClr val="002060"/>
              </a:solidFill>
            </a:endParaRPr>
          </a:p>
          <a:p>
            <a:pPr marL="342900" lvl="0" indent="-342900" algn="l" rtl="0">
              <a:spcBef>
                <a:spcPts val="0"/>
              </a:spcBef>
              <a:spcAft>
                <a:spcPts val="0"/>
              </a:spcAft>
              <a:buClr>
                <a:srgbClr val="002060"/>
              </a:buClr>
              <a:buSzPts val="1800"/>
              <a:buFont typeface="Noto Sans Symbols"/>
              <a:buChar char="▪"/>
            </a:pPr>
            <a:r>
              <a:rPr lang="en-US" sz="1800">
                <a:solidFill>
                  <a:srgbClr val="002060"/>
                </a:solidFill>
              </a:rPr>
              <a:t>What </a:t>
            </a:r>
            <a:r>
              <a:rPr lang="en-US" sz="1800" b="1">
                <a:solidFill>
                  <a:srgbClr val="002060"/>
                </a:solidFill>
              </a:rPr>
              <a:t>steps</a:t>
            </a:r>
            <a:r>
              <a:rPr lang="en-US" sz="1800">
                <a:solidFill>
                  <a:srgbClr val="002060"/>
                </a:solidFill>
              </a:rPr>
              <a:t> </a:t>
            </a:r>
            <a:r>
              <a:rPr lang="en-US" sz="1800" b="1">
                <a:solidFill>
                  <a:srgbClr val="002060"/>
                </a:solidFill>
              </a:rPr>
              <a:t>have to be done to develop your Pulseq sequence</a:t>
            </a:r>
            <a:r>
              <a:rPr lang="en-US" sz="1800">
                <a:solidFill>
                  <a:srgbClr val="002060"/>
                </a:solidFill>
              </a:rPr>
              <a:t>? </a:t>
            </a:r>
            <a:endParaRPr>
              <a:solidFill>
                <a:srgbClr val="002060"/>
              </a:solidFill>
            </a:endParaRPr>
          </a:p>
          <a:p>
            <a:pPr marL="800100" lvl="1" indent="-342900" algn="l" rtl="0">
              <a:spcBef>
                <a:spcPts val="0"/>
              </a:spcBef>
              <a:spcAft>
                <a:spcPts val="0"/>
              </a:spcAft>
              <a:buClr>
                <a:srgbClr val="002060"/>
              </a:buClr>
              <a:buSzPts val="1800"/>
              <a:buFont typeface="Noto Sans Symbols"/>
              <a:buChar char="▪"/>
            </a:pPr>
            <a:r>
              <a:rPr lang="en-US" sz="1800">
                <a:solidFill>
                  <a:srgbClr val="002060"/>
                </a:solidFill>
              </a:rPr>
              <a:t>Single-echo GRE → Multi-echo GRE, protocol tuning</a:t>
            </a:r>
            <a:endParaRPr>
              <a:solidFill>
                <a:srgbClr val="002060"/>
              </a:solidFill>
            </a:endParaRPr>
          </a:p>
          <a:p>
            <a:pPr marL="800100" lvl="1" indent="-228600" algn="l" rtl="0">
              <a:spcBef>
                <a:spcPts val="0"/>
              </a:spcBef>
              <a:spcAft>
                <a:spcPts val="0"/>
              </a:spcAft>
              <a:buSzPts val="1800"/>
              <a:buNone/>
            </a:pPr>
            <a:endParaRPr sz="1800">
              <a:solidFill>
                <a:schemeClr val="dk1"/>
              </a:solidFill>
            </a:endParaRPr>
          </a:p>
          <a:p>
            <a:pPr marL="0" marR="0" lvl="0" indent="0" algn="l" rtl="0">
              <a:spcBef>
                <a:spcPts val="0"/>
              </a:spcBef>
              <a:spcAft>
                <a:spcPts val="0"/>
              </a:spcAft>
              <a:buNone/>
            </a:pPr>
            <a:endParaRPr sz="1800">
              <a:solidFill>
                <a:srgbClr val="001F6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p:cNvGrpSpPr/>
        <p:nvPr/>
      </p:nvGrpSpPr>
      <p:grpSpPr>
        <a:xfrm>
          <a:off x="0" y="0"/>
          <a:ext cx="0" cy="0"/>
          <a:chOff x="0" y="0"/>
          <a:chExt cx="0" cy="0"/>
        </a:xfrm>
      </p:grpSpPr>
      <p:pic>
        <p:nvPicPr>
          <p:cNvPr id="410" name="Google Shape;410;p37"/>
          <p:cNvPicPr preferRelativeResize="0"/>
          <p:nvPr/>
        </p:nvPicPr>
        <p:blipFill rotWithShape="1">
          <a:blip r:embed="rId3">
            <a:alphaModFix/>
          </a:blip>
          <a:srcRect l="2375" t="45116" r="-956" b="50196"/>
          <a:stretch/>
        </p:blipFill>
        <p:spPr>
          <a:xfrm>
            <a:off x="0" y="379597"/>
            <a:ext cx="12311386" cy="877951"/>
          </a:xfrm>
          <a:prstGeom prst="rect">
            <a:avLst/>
          </a:prstGeom>
          <a:noFill/>
          <a:ln>
            <a:noFill/>
          </a:ln>
        </p:spPr>
      </p:pic>
      <p:sp>
        <p:nvSpPr>
          <p:cNvPr id="411" name="Google Shape;411;p37"/>
          <p:cNvSpPr txBox="1"/>
          <p:nvPr/>
        </p:nvSpPr>
        <p:spPr>
          <a:xfrm>
            <a:off x="10815259" y="334487"/>
            <a:ext cx="1774800" cy="969600"/>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06F19"/>
                </a:solidFill>
                <a:latin typeface="Arial"/>
                <a:ea typeface="Arial"/>
                <a:cs typeface="Arial"/>
                <a:sym typeface="Arial"/>
              </a:rPr>
              <a:t>OPEN-SOURCE</a:t>
            </a:r>
            <a:endParaRPr/>
          </a:p>
          <a:p>
            <a:pPr marL="0" marR="0" lvl="0" indent="0" algn="l" rtl="0">
              <a:spcBef>
                <a:spcPts val="0"/>
              </a:spcBef>
              <a:spcAft>
                <a:spcPts val="0"/>
              </a:spcAft>
              <a:buNone/>
            </a:pPr>
            <a:r>
              <a:rPr lang="en-US" sz="1200" b="1">
                <a:solidFill>
                  <a:srgbClr val="187073"/>
                </a:solidFill>
                <a:latin typeface="Arial"/>
                <a:ea typeface="Arial"/>
                <a:cs typeface="Arial"/>
                <a:sym typeface="Arial"/>
              </a:rPr>
              <a:t>MRI SEQUENCE</a:t>
            </a:r>
            <a:endParaRPr/>
          </a:p>
          <a:p>
            <a:pPr marL="0" marR="0" lvl="0" indent="0" algn="l" rtl="0">
              <a:spcBef>
                <a:spcPts val="0"/>
              </a:spcBef>
              <a:spcAft>
                <a:spcPts val="0"/>
              </a:spcAft>
              <a:buNone/>
            </a:pPr>
            <a:r>
              <a:rPr lang="en-US" sz="1200" b="1">
                <a:solidFill>
                  <a:srgbClr val="A70001"/>
                </a:solidFill>
                <a:latin typeface="Arial"/>
                <a:ea typeface="Arial"/>
                <a:cs typeface="Arial"/>
                <a:sym typeface="Arial"/>
              </a:rPr>
              <a:t>PROGRAMMING</a:t>
            </a:r>
            <a:endParaRPr/>
          </a:p>
          <a:p>
            <a:pPr marL="0" marR="0" lvl="0" indent="0" algn="l" rtl="0">
              <a:spcBef>
                <a:spcPts val="0"/>
              </a:spcBef>
              <a:spcAft>
                <a:spcPts val="0"/>
              </a:spcAft>
              <a:buNone/>
            </a:pPr>
            <a:r>
              <a:rPr lang="en-US" sz="1200" b="1">
                <a:solidFill>
                  <a:srgbClr val="072058"/>
                </a:solidFill>
                <a:latin typeface="Arial"/>
                <a:ea typeface="Arial"/>
                <a:cs typeface="Arial"/>
                <a:sym typeface="Arial"/>
              </a:rPr>
              <a:t>WORKSHOP</a:t>
            </a:r>
            <a:endParaRPr/>
          </a:p>
          <a:p>
            <a:pPr marL="0" marR="0" lvl="0" indent="0" algn="l" rtl="0">
              <a:spcBef>
                <a:spcPts val="0"/>
              </a:spcBef>
              <a:spcAft>
                <a:spcPts val="0"/>
              </a:spcAft>
              <a:buNone/>
            </a:pPr>
            <a:r>
              <a:rPr lang="en-US" sz="900" b="1">
                <a:solidFill>
                  <a:srgbClr val="072058"/>
                </a:solidFill>
                <a:latin typeface="Arial"/>
                <a:ea typeface="Arial"/>
                <a:cs typeface="Arial"/>
                <a:sym typeface="Arial"/>
              </a:rPr>
              <a:t>SEP 24-26, 2025</a:t>
            </a:r>
            <a:endParaRPr/>
          </a:p>
        </p:txBody>
      </p:sp>
      <p:sp>
        <p:nvSpPr>
          <p:cNvPr id="412" name="Google Shape;412;p37"/>
          <p:cNvSpPr txBox="1"/>
          <p:nvPr/>
        </p:nvSpPr>
        <p:spPr>
          <a:xfrm>
            <a:off x="221174" y="523125"/>
            <a:ext cx="89508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002060"/>
                </a:solidFill>
              </a:rPr>
              <a:t>Path to Current Implementation</a:t>
            </a:r>
            <a:endParaRPr sz="3600" b="1">
              <a:solidFill>
                <a:srgbClr val="002060"/>
              </a:solidFill>
            </a:endParaRPr>
          </a:p>
        </p:txBody>
      </p:sp>
      <p:sp>
        <p:nvSpPr>
          <p:cNvPr id="413" name="Google Shape;413;p37"/>
          <p:cNvSpPr txBox="1"/>
          <p:nvPr/>
        </p:nvSpPr>
        <p:spPr>
          <a:xfrm>
            <a:off x="91720" y="1395150"/>
            <a:ext cx="11708100" cy="9234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800" i="1">
                <a:solidFill>
                  <a:srgbClr val="C00000"/>
                </a:solidFill>
              </a:rPr>
              <a:t>Design a</a:t>
            </a:r>
            <a:r>
              <a:rPr lang="en-US" sz="1800" b="1" i="1">
                <a:solidFill>
                  <a:srgbClr val="C00000"/>
                </a:solidFill>
              </a:rPr>
              <a:t> flowchart </a:t>
            </a:r>
            <a:r>
              <a:rPr lang="en-US" sz="1800" i="1">
                <a:solidFill>
                  <a:srgbClr val="C00000"/>
                </a:solidFill>
              </a:rPr>
              <a:t>on how you implemented your </a:t>
            </a:r>
            <a:r>
              <a:rPr lang="en-US" sz="1800" b="1" i="1">
                <a:solidFill>
                  <a:srgbClr val="C00000"/>
                </a:solidFill>
              </a:rPr>
              <a:t>Pulseq sequence</a:t>
            </a:r>
            <a:r>
              <a:rPr lang="en-US" sz="1800" i="1">
                <a:solidFill>
                  <a:srgbClr val="C00000"/>
                </a:solidFill>
              </a:rPr>
              <a:t>. The flow chart below is just an example. </a:t>
            </a:r>
            <a:endParaRPr sz="1800" i="1">
              <a:solidFill>
                <a:srgbClr val="C00000"/>
              </a:solidFill>
            </a:endParaRPr>
          </a:p>
          <a:p>
            <a:pPr marL="0" lvl="0" indent="0" algn="l" rtl="0">
              <a:spcBef>
                <a:spcPts val="0"/>
              </a:spcBef>
              <a:spcAft>
                <a:spcPts val="0"/>
              </a:spcAft>
              <a:buNone/>
            </a:pPr>
            <a:endParaRPr sz="1800" i="1">
              <a:solidFill>
                <a:srgbClr val="C00000"/>
              </a:solidFill>
            </a:endParaRPr>
          </a:p>
          <a:p>
            <a:pPr marL="0" marR="0" lvl="0" indent="0" algn="l" rtl="0">
              <a:spcBef>
                <a:spcPts val="0"/>
              </a:spcBef>
              <a:spcAft>
                <a:spcPts val="0"/>
              </a:spcAft>
              <a:buNone/>
            </a:pPr>
            <a:endParaRPr sz="1800">
              <a:solidFill>
                <a:srgbClr val="001F60"/>
              </a:solidFill>
            </a:endParaRPr>
          </a:p>
        </p:txBody>
      </p:sp>
      <p:sp>
        <p:nvSpPr>
          <p:cNvPr id="414" name="Google Shape;414;p37"/>
          <p:cNvSpPr/>
          <p:nvPr/>
        </p:nvSpPr>
        <p:spPr>
          <a:xfrm>
            <a:off x="221424" y="1925614"/>
            <a:ext cx="11440500" cy="4584300"/>
          </a:xfrm>
          <a:prstGeom prst="rect">
            <a:avLst/>
          </a:prstGeom>
          <a:noFill/>
          <a:ln w="381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5" name="Google Shape;415;p37"/>
          <p:cNvSpPr/>
          <p:nvPr/>
        </p:nvSpPr>
        <p:spPr>
          <a:xfrm>
            <a:off x="615750" y="2194406"/>
            <a:ext cx="2521200" cy="1705200"/>
          </a:xfrm>
          <a:prstGeom prst="rect">
            <a:avLst/>
          </a:prstGeom>
          <a:noFill/>
          <a:ln w="381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Gre</a:t>
            </a:r>
            <a:endParaRPr sz="1800">
              <a:solidFill>
                <a:schemeClr val="lt1"/>
              </a:solidFill>
              <a:latin typeface="Calibri"/>
              <a:ea typeface="Calibri"/>
              <a:cs typeface="Calibri"/>
              <a:sym typeface="Calibri"/>
            </a:endParaRPr>
          </a:p>
        </p:txBody>
      </p:sp>
      <p:sp>
        <p:nvSpPr>
          <p:cNvPr id="416" name="Google Shape;416;p37"/>
          <p:cNvSpPr/>
          <p:nvPr/>
        </p:nvSpPr>
        <p:spPr>
          <a:xfrm>
            <a:off x="4036208" y="2194406"/>
            <a:ext cx="2521200" cy="1705200"/>
          </a:xfrm>
          <a:prstGeom prst="rect">
            <a:avLst/>
          </a:prstGeom>
          <a:noFill/>
          <a:ln w="381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7" name="Google Shape;417;p37"/>
          <p:cNvSpPr/>
          <p:nvPr/>
        </p:nvSpPr>
        <p:spPr>
          <a:xfrm>
            <a:off x="7456666" y="2194406"/>
            <a:ext cx="2521200" cy="1705200"/>
          </a:xfrm>
          <a:prstGeom prst="rect">
            <a:avLst/>
          </a:prstGeom>
          <a:noFill/>
          <a:ln w="381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8" name="Google Shape;418;p37"/>
          <p:cNvSpPr/>
          <p:nvPr/>
        </p:nvSpPr>
        <p:spPr>
          <a:xfrm>
            <a:off x="2672769" y="4515260"/>
            <a:ext cx="2521200" cy="1705200"/>
          </a:xfrm>
          <a:prstGeom prst="rect">
            <a:avLst/>
          </a:prstGeom>
          <a:noFill/>
          <a:ln w="381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9" name="Google Shape;419;p37"/>
          <p:cNvSpPr/>
          <p:nvPr/>
        </p:nvSpPr>
        <p:spPr>
          <a:xfrm>
            <a:off x="6115096" y="4511160"/>
            <a:ext cx="2521200" cy="1705200"/>
          </a:xfrm>
          <a:prstGeom prst="rect">
            <a:avLst/>
          </a:prstGeom>
          <a:noFill/>
          <a:ln w="381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fe</a:t>
            </a:r>
            <a:endParaRPr sz="1800">
              <a:solidFill>
                <a:schemeClr val="lt1"/>
              </a:solidFill>
              <a:latin typeface="Calibri"/>
              <a:ea typeface="Calibri"/>
              <a:cs typeface="Calibri"/>
              <a:sym typeface="Calibri"/>
            </a:endParaRPr>
          </a:p>
        </p:txBody>
      </p:sp>
      <p:cxnSp>
        <p:nvCxnSpPr>
          <p:cNvPr id="420" name="Google Shape;420;p37"/>
          <p:cNvCxnSpPr>
            <a:stCxn id="415" idx="3"/>
            <a:endCxn id="416" idx="1"/>
          </p:cNvCxnSpPr>
          <p:nvPr/>
        </p:nvCxnSpPr>
        <p:spPr>
          <a:xfrm>
            <a:off x="3136950" y="3047006"/>
            <a:ext cx="899400" cy="0"/>
          </a:xfrm>
          <a:prstGeom prst="straightConnector1">
            <a:avLst/>
          </a:prstGeom>
          <a:noFill/>
          <a:ln w="38100" cap="flat" cmpd="sng">
            <a:solidFill>
              <a:schemeClr val="accent5"/>
            </a:solidFill>
            <a:prstDash val="solid"/>
            <a:miter lim="800000"/>
            <a:headEnd type="none" w="sm" len="sm"/>
            <a:tailEnd type="triangle" w="med" len="med"/>
          </a:ln>
        </p:spPr>
      </p:cxnSp>
      <p:cxnSp>
        <p:nvCxnSpPr>
          <p:cNvPr id="421" name="Google Shape;421;p37"/>
          <p:cNvCxnSpPr/>
          <p:nvPr/>
        </p:nvCxnSpPr>
        <p:spPr>
          <a:xfrm>
            <a:off x="6557301" y="3025043"/>
            <a:ext cx="899400" cy="0"/>
          </a:xfrm>
          <a:prstGeom prst="straightConnector1">
            <a:avLst/>
          </a:prstGeom>
          <a:noFill/>
          <a:ln w="38100" cap="flat" cmpd="sng">
            <a:solidFill>
              <a:schemeClr val="accent5"/>
            </a:solidFill>
            <a:prstDash val="solid"/>
            <a:miter lim="800000"/>
            <a:headEnd type="none" w="sm" len="sm"/>
            <a:tailEnd type="triangle" w="med" len="med"/>
          </a:ln>
        </p:spPr>
      </p:cxnSp>
      <p:cxnSp>
        <p:nvCxnSpPr>
          <p:cNvPr id="422" name="Google Shape;422;p37"/>
          <p:cNvCxnSpPr/>
          <p:nvPr/>
        </p:nvCxnSpPr>
        <p:spPr>
          <a:xfrm>
            <a:off x="5215731" y="5354099"/>
            <a:ext cx="899400" cy="0"/>
          </a:xfrm>
          <a:prstGeom prst="straightConnector1">
            <a:avLst/>
          </a:prstGeom>
          <a:noFill/>
          <a:ln w="38100" cap="flat" cmpd="sng">
            <a:solidFill>
              <a:schemeClr val="accent5"/>
            </a:solidFill>
            <a:prstDash val="solid"/>
            <a:miter lim="800000"/>
            <a:headEnd type="none" w="sm" len="sm"/>
            <a:tailEnd type="triangle" w="med" len="med"/>
          </a:ln>
        </p:spPr>
      </p:cxnSp>
      <p:sp>
        <p:nvSpPr>
          <p:cNvPr id="423" name="Google Shape;423;p37"/>
          <p:cNvSpPr txBox="1"/>
          <p:nvPr/>
        </p:nvSpPr>
        <p:spPr>
          <a:xfrm>
            <a:off x="615726" y="2215850"/>
            <a:ext cx="2521200" cy="1662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a:solidFill>
                  <a:schemeClr val="dk1"/>
                </a:solidFill>
                <a:latin typeface="Calibri"/>
                <a:ea typeface="Calibri"/>
                <a:cs typeface="Calibri"/>
                <a:sym typeface="Calibri"/>
              </a:rPr>
              <a:t>Pulseq GRE tutorials</a:t>
            </a:r>
            <a:endParaRPr sz="2400">
              <a:solidFill>
                <a:schemeClr val="dk1"/>
              </a:solidFill>
              <a:latin typeface="Calibri"/>
              <a:ea typeface="Calibri"/>
              <a:cs typeface="Calibri"/>
              <a:sym typeface="Calibri"/>
            </a:endParaRPr>
          </a:p>
          <a:p>
            <a:pPr marL="0" lvl="0" indent="0" algn="ctr" rtl="0">
              <a:spcBef>
                <a:spcPts val="0"/>
              </a:spcBef>
              <a:spcAft>
                <a:spcPts val="0"/>
              </a:spcAft>
              <a:buNone/>
            </a:pP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marL="0" lvl="0" indent="0" algn="ctr" rtl="0">
              <a:spcBef>
                <a:spcPts val="0"/>
              </a:spcBef>
              <a:spcAft>
                <a:spcPts val="0"/>
              </a:spcAft>
              <a:buNone/>
            </a:pPr>
            <a:r>
              <a:rPr lang="en-US" sz="2400">
                <a:solidFill>
                  <a:schemeClr val="dk1"/>
                </a:solidFill>
                <a:latin typeface="Calibri"/>
                <a:ea typeface="Calibri"/>
                <a:cs typeface="Calibri"/>
                <a:sym typeface="Calibri"/>
              </a:rPr>
              <a:t>Dixon FWS theory</a:t>
            </a:r>
            <a:endParaRPr sz="2400">
              <a:solidFill>
                <a:schemeClr val="dk1"/>
              </a:solidFill>
              <a:latin typeface="Calibri"/>
              <a:ea typeface="Calibri"/>
              <a:cs typeface="Calibri"/>
              <a:sym typeface="Calibri"/>
            </a:endParaRPr>
          </a:p>
        </p:txBody>
      </p:sp>
      <p:sp>
        <p:nvSpPr>
          <p:cNvPr id="424" name="Google Shape;424;p37"/>
          <p:cNvSpPr txBox="1"/>
          <p:nvPr/>
        </p:nvSpPr>
        <p:spPr>
          <a:xfrm>
            <a:off x="4036201" y="2585300"/>
            <a:ext cx="25212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a:solidFill>
                  <a:schemeClr val="dk1"/>
                </a:solidFill>
                <a:latin typeface="Calibri"/>
                <a:ea typeface="Calibri"/>
                <a:cs typeface="Calibri"/>
                <a:sym typeface="Calibri"/>
              </a:rPr>
              <a:t>Multi echo sequence design</a:t>
            </a:r>
            <a:endParaRPr sz="2400">
              <a:solidFill>
                <a:schemeClr val="dk1"/>
              </a:solidFill>
              <a:latin typeface="Calibri"/>
              <a:ea typeface="Calibri"/>
              <a:cs typeface="Calibri"/>
              <a:sym typeface="Calibri"/>
            </a:endParaRPr>
          </a:p>
        </p:txBody>
      </p:sp>
      <p:sp>
        <p:nvSpPr>
          <p:cNvPr id="425" name="Google Shape;425;p37"/>
          <p:cNvSpPr txBox="1"/>
          <p:nvPr/>
        </p:nvSpPr>
        <p:spPr>
          <a:xfrm>
            <a:off x="7456688" y="2585300"/>
            <a:ext cx="25212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a:solidFill>
                  <a:schemeClr val="dk1"/>
                </a:solidFill>
                <a:latin typeface="Calibri"/>
                <a:ea typeface="Calibri"/>
                <a:cs typeface="Calibri"/>
                <a:sym typeface="Calibri"/>
              </a:rPr>
              <a:t>Data acquisition at 3T</a:t>
            </a:r>
            <a:endParaRPr sz="2400">
              <a:solidFill>
                <a:schemeClr val="dk1"/>
              </a:solidFill>
              <a:latin typeface="Calibri"/>
              <a:ea typeface="Calibri"/>
              <a:cs typeface="Calibri"/>
              <a:sym typeface="Calibri"/>
            </a:endParaRPr>
          </a:p>
        </p:txBody>
      </p:sp>
      <p:sp>
        <p:nvSpPr>
          <p:cNvPr id="426" name="Google Shape;426;p37"/>
          <p:cNvSpPr txBox="1"/>
          <p:nvPr/>
        </p:nvSpPr>
        <p:spPr>
          <a:xfrm>
            <a:off x="2672767" y="4924375"/>
            <a:ext cx="2521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a:solidFill>
                  <a:schemeClr val="dk1"/>
                </a:solidFill>
                <a:latin typeface="Calibri"/>
                <a:ea typeface="Calibri"/>
                <a:cs typeface="Calibri"/>
                <a:sym typeface="Calibri"/>
              </a:rPr>
              <a:t>Data processing</a:t>
            </a:r>
            <a:endParaRPr sz="2400">
              <a:solidFill>
                <a:schemeClr val="dk1"/>
              </a:solidFill>
              <a:latin typeface="Calibri"/>
              <a:ea typeface="Calibri"/>
              <a:cs typeface="Calibri"/>
              <a:sym typeface="Calibri"/>
            </a:endParaRPr>
          </a:p>
        </p:txBody>
      </p:sp>
      <p:sp>
        <p:nvSpPr>
          <p:cNvPr id="427" name="Google Shape;427;p37"/>
          <p:cNvSpPr txBox="1"/>
          <p:nvPr/>
        </p:nvSpPr>
        <p:spPr>
          <a:xfrm>
            <a:off x="6115092" y="5003500"/>
            <a:ext cx="2521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a:solidFill>
                  <a:schemeClr val="dk1"/>
                </a:solidFill>
                <a:latin typeface="Calibri"/>
                <a:ea typeface="Calibri"/>
                <a:cs typeface="Calibri"/>
                <a:sym typeface="Calibri"/>
              </a:rPr>
              <a:t>Results</a:t>
            </a:r>
            <a:endParaRPr sz="2400">
              <a:solidFill>
                <a:schemeClr val="dk1"/>
              </a:solidFill>
              <a:latin typeface="Calibri"/>
              <a:ea typeface="Calibri"/>
              <a:cs typeface="Calibri"/>
              <a:sym typeface="Calibri"/>
            </a:endParaRPr>
          </a:p>
        </p:txBody>
      </p:sp>
      <p:cxnSp>
        <p:nvCxnSpPr>
          <p:cNvPr id="428" name="Google Shape;428;p37"/>
          <p:cNvCxnSpPr>
            <a:endCxn id="418" idx="0"/>
          </p:cNvCxnSpPr>
          <p:nvPr/>
        </p:nvCxnSpPr>
        <p:spPr>
          <a:xfrm flipH="1">
            <a:off x="3933369" y="3899660"/>
            <a:ext cx="4585200" cy="615600"/>
          </a:xfrm>
          <a:prstGeom prst="straightConnector1">
            <a:avLst/>
          </a:prstGeom>
          <a:noFill/>
          <a:ln w="38100" cap="flat" cmpd="sng">
            <a:solidFill>
              <a:schemeClr val="accent5"/>
            </a:solidFill>
            <a:prstDash val="solid"/>
            <a:miter lim="800000"/>
            <a:headEnd type="none" w="sm" len="sm"/>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2"/>
        <p:cNvGrpSpPr/>
        <p:nvPr/>
      </p:nvGrpSpPr>
      <p:grpSpPr>
        <a:xfrm>
          <a:off x="0" y="0"/>
          <a:ext cx="0" cy="0"/>
          <a:chOff x="0" y="0"/>
          <a:chExt cx="0" cy="0"/>
        </a:xfrm>
      </p:grpSpPr>
      <p:grpSp>
        <p:nvGrpSpPr>
          <p:cNvPr id="433" name="Google Shape;433;p38"/>
          <p:cNvGrpSpPr/>
          <p:nvPr/>
        </p:nvGrpSpPr>
        <p:grpSpPr>
          <a:xfrm>
            <a:off x="0" y="334487"/>
            <a:ext cx="12590059" cy="969600"/>
            <a:chOff x="0" y="334487"/>
            <a:chExt cx="12590059" cy="969600"/>
          </a:xfrm>
        </p:grpSpPr>
        <p:pic>
          <p:nvPicPr>
            <p:cNvPr id="434" name="Google Shape;434;p38"/>
            <p:cNvPicPr preferRelativeResize="0"/>
            <p:nvPr/>
          </p:nvPicPr>
          <p:blipFill rotWithShape="1">
            <a:blip r:embed="rId3">
              <a:alphaModFix/>
            </a:blip>
            <a:srcRect l="2375" t="45116" r="-956" b="50196"/>
            <a:stretch/>
          </p:blipFill>
          <p:spPr>
            <a:xfrm>
              <a:off x="0" y="379597"/>
              <a:ext cx="12311386" cy="877951"/>
            </a:xfrm>
            <a:prstGeom prst="rect">
              <a:avLst/>
            </a:prstGeom>
            <a:noFill/>
            <a:ln>
              <a:noFill/>
            </a:ln>
          </p:spPr>
        </p:pic>
        <p:sp>
          <p:nvSpPr>
            <p:cNvPr id="435" name="Google Shape;435;p38"/>
            <p:cNvSpPr txBox="1"/>
            <p:nvPr/>
          </p:nvSpPr>
          <p:spPr>
            <a:xfrm>
              <a:off x="10815259" y="334487"/>
              <a:ext cx="1774800" cy="969600"/>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06F19"/>
                  </a:solidFill>
                  <a:latin typeface="Arial"/>
                  <a:ea typeface="Arial"/>
                  <a:cs typeface="Arial"/>
                  <a:sym typeface="Arial"/>
                </a:rPr>
                <a:t>OPEN-SOURCE</a:t>
              </a:r>
              <a:endParaRPr/>
            </a:p>
            <a:p>
              <a:pPr marL="0" marR="0" lvl="0" indent="0" algn="l" rtl="0">
                <a:spcBef>
                  <a:spcPts val="0"/>
                </a:spcBef>
                <a:spcAft>
                  <a:spcPts val="0"/>
                </a:spcAft>
                <a:buNone/>
              </a:pPr>
              <a:r>
                <a:rPr lang="en-US" sz="1200" b="1">
                  <a:solidFill>
                    <a:srgbClr val="187073"/>
                  </a:solidFill>
                  <a:latin typeface="Arial"/>
                  <a:ea typeface="Arial"/>
                  <a:cs typeface="Arial"/>
                  <a:sym typeface="Arial"/>
                </a:rPr>
                <a:t>MRI SEQUENCE</a:t>
              </a:r>
              <a:endParaRPr/>
            </a:p>
            <a:p>
              <a:pPr marL="0" marR="0" lvl="0" indent="0" algn="l" rtl="0">
                <a:spcBef>
                  <a:spcPts val="0"/>
                </a:spcBef>
                <a:spcAft>
                  <a:spcPts val="0"/>
                </a:spcAft>
                <a:buNone/>
              </a:pPr>
              <a:r>
                <a:rPr lang="en-US" sz="1200" b="1">
                  <a:solidFill>
                    <a:srgbClr val="A70001"/>
                  </a:solidFill>
                  <a:latin typeface="Arial"/>
                  <a:ea typeface="Arial"/>
                  <a:cs typeface="Arial"/>
                  <a:sym typeface="Arial"/>
                </a:rPr>
                <a:t>PROGRAMMING</a:t>
              </a:r>
              <a:endParaRPr/>
            </a:p>
            <a:p>
              <a:pPr marL="0" marR="0" lvl="0" indent="0" algn="l" rtl="0">
                <a:spcBef>
                  <a:spcPts val="0"/>
                </a:spcBef>
                <a:spcAft>
                  <a:spcPts val="0"/>
                </a:spcAft>
                <a:buNone/>
              </a:pPr>
              <a:r>
                <a:rPr lang="en-US" sz="1200" b="1">
                  <a:solidFill>
                    <a:srgbClr val="072058"/>
                  </a:solidFill>
                  <a:latin typeface="Arial"/>
                  <a:ea typeface="Arial"/>
                  <a:cs typeface="Arial"/>
                  <a:sym typeface="Arial"/>
                </a:rPr>
                <a:t>WORKSHOP</a:t>
              </a:r>
              <a:endParaRPr/>
            </a:p>
            <a:p>
              <a:pPr marL="0" marR="0" lvl="0" indent="0" algn="l" rtl="0">
                <a:spcBef>
                  <a:spcPts val="0"/>
                </a:spcBef>
                <a:spcAft>
                  <a:spcPts val="0"/>
                </a:spcAft>
                <a:buNone/>
              </a:pPr>
              <a:r>
                <a:rPr lang="en-US" sz="900" b="1">
                  <a:solidFill>
                    <a:srgbClr val="072058"/>
                  </a:solidFill>
                  <a:latin typeface="Arial"/>
                  <a:ea typeface="Arial"/>
                  <a:cs typeface="Arial"/>
                  <a:sym typeface="Arial"/>
                </a:rPr>
                <a:t>SEP 24-26, 2025</a:t>
              </a:r>
              <a:endParaRPr/>
            </a:p>
          </p:txBody>
        </p:sp>
      </p:grpSp>
      <p:sp>
        <p:nvSpPr>
          <p:cNvPr id="436" name="Google Shape;436;p38"/>
          <p:cNvSpPr txBox="1"/>
          <p:nvPr/>
        </p:nvSpPr>
        <p:spPr>
          <a:xfrm>
            <a:off x="221168" y="523116"/>
            <a:ext cx="50670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002060"/>
                </a:solidFill>
              </a:rPr>
              <a:t>Preliminary Results</a:t>
            </a:r>
            <a:endParaRPr/>
          </a:p>
        </p:txBody>
      </p:sp>
      <p:sp>
        <p:nvSpPr>
          <p:cNvPr id="437" name="Google Shape;437;p38"/>
          <p:cNvSpPr/>
          <p:nvPr/>
        </p:nvSpPr>
        <p:spPr>
          <a:xfrm>
            <a:off x="226750" y="1304075"/>
            <a:ext cx="11440500" cy="5469300"/>
          </a:xfrm>
          <a:prstGeom prst="rect">
            <a:avLst/>
          </a:prstGeom>
          <a:noFill/>
          <a:ln w="381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v</a:t>
            </a:r>
            <a:endParaRPr sz="1800">
              <a:solidFill>
                <a:schemeClr val="lt1"/>
              </a:solidFill>
              <a:latin typeface="Calibri"/>
              <a:ea typeface="Calibri"/>
              <a:cs typeface="Calibri"/>
              <a:sym typeface="Calibri"/>
            </a:endParaRPr>
          </a:p>
        </p:txBody>
      </p:sp>
      <p:pic>
        <p:nvPicPr>
          <p:cNvPr id="438" name="Google Shape;438;p38"/>
          <p:cNvPicPr preferRelativeResize="0"/>
          <p:nvPr/>
        </p:nvPicPr>
        <p:blipFill>
          <a:blip r:embed="rId4">
            <a:alphaModFix/>
          </a:blip>
          <a:stretch>
            <a:fillRect/>
          </a:stretch>
        </p:blipFill>
        <p:spPr>
          <a:xfrm>
            <a:off x="8442125" y="1376225"/>
            <a:ext cx="3054097" cy="2583551"/>
          </a:xfrm>
          <a:prstGeom prst="rect">
            <a:avLst/>
          </a:prstGeom>
          <a:noFill/>
          <a:ln>
            <a:noFill/>
          </a:ln>
        </p:spPr>
      </p:pic>
      <p:sp>
        <p:nvSpPr>
          <p:cNvPr id="439" name="Google Shape;439;p38"/>
          <p:cNvSpPr txBox="1"/>
          <p:nvPr/>
        </p:nvSpPr>
        <p:spPr>
          <a:xfrm>
            <a:off x="296949" y="1376225"/>
            <a:ext cx="32631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600">
                <a:solidFill>
                  <a:schemeClr val="dk1"/>
                </a:solidFill>
                <a:latin typeface="Calibri"/>
                <a:ea typeface="Calibri"/>
                <a:cs typeface="Calibri"/>
                <a:sym typeface="Calibri"/>
              </a:rPr>
              <a:t>Echo spacing 1.15 ms</a:t>
            </a:r>
            <a:endParaRPr sz="2600">
              <a:solidFill>
                <a:schemeClr val="dk1"/>
              </a:solidFill>
              <a:latin typeface="Calibri"/>
              <a:ea typeface="Calibri"/>
              <a:cs typeface="Calibri"/>
              <a:sym typeface="Calibri"/>
            </a:endParaRPr>
          </a:p>
        </p:txBody>
      </p:sp>
      <p:pic>
        <p:nvPicPr>
          <p:cNvPr id="440" name="Google Shape;440;p38"/>
          <p:cNvPicPr preferRelativeResize="0"/>
          <p:nvPr/>
        </p:nvPicPr>
        <p:blipFill rotWithShape="1">
          <a:blip r:embed="rId5">
            <a:alphaModFix/>
          </a:blip>
          <a:srcRect t="12518"/>
          <a:stretch/>
        </p:blipFill>
        <p:spPr>
          <a:xfrm>
            <a:off x="8955125" y="4031914"/>
            <a:ext cx="2541101" cy="2217926"/>
          </a:xfrm>
          <a:prstGeom prst="rect">
            <a:avLst/>
          </a:prstGeom>
          <a:noFill/>
          <a:ln>
            <a:noFill/>
          </a:ln>
        </p:spPr>
      </p:pic>
      <p:sp>
        <p:nvSpPr>
          <p:cNvPr id="441" name="Google Shape;441;p38"/>
          <p:cNvSpPr txBox="1"/>
          <p:nvPr/>
        </p:nvSpPr>
        <p:spPr>
          <a:xfrm>
            <a:off x="3331375" y="1376225"/>
            <a:ext cx="32631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600">
                <a:solidFill>
                  <a:schemeClr val="dk1"/>
                </a:solidFill>
                <a:latin typeface="Calibri"/>
                <a:ea typeface="Calibri"/>
                <a:cs typeface="Calibri"/>
                <a:sym typeface="Calibri"/>
              </a:rPr>
              <a:t>Echo spacing 5.75 ms</a:t>
            </a:r>
            <a:endParaRPr sz="2600">
              <a:solidFill>
                <a:schemeClr val="dk1"/>
              </a:solidFill>
              <a:latin typeface="Calibri"/>
              <a:ea typeface="Calibri"/>
              <a:cs typeface="Calibri"/>
              <a:sym typeface="Calibri"/>
            </a:endParaRPr>
          </a:p>
        </p:txBody>
      </p:sp>
      <p:sp>
        <p:nvSpPr>
          <p:cNvPr id="442" name="Google Shape;442;p38"/>
          <p:cNvSpPr txBox="1"/>
          <p:nvPr/>
        </p:nvSpPr>
        <p:spPr>
          <a:xfrm>
            <a:off x="6756549" y="1222325"/>
            <a:ext cx="20451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a:solidFill>
                  <a:schemeClr val="dk1"/>
                </a:solidFill>
                <a:latin typeface="Calibri"/>
                <a:ea typeface="Calibri"/>
                <a:cs typeface="Calibri"/>
                <a:sym typeface="Calibri"/>
              </a:rPr>
              <a:t>Fat</a:t>
            </a:r>
            <a:br>
              <a:rPr lang="en-US" sz="2800">
                <a:solidFill>
                  <a:schemeClr val="dk1"/>
                </a:solidFill>
                <a:latin typeface="Calibri"/>
                <a:ea typeface="Calibri"/>
                <a:cs typeface="Calibri"/>
                <a:sym typeface="Calibri"/>
              </a:rPr>
            </a:br>
            <a:r>
              <a:rPr lang="en-US" sz="2800">
                <a:solidFill>
                  <a:schemeClr val="dk1"/>
                </a:solidFill>
                <a:latin typeface="Calibri"/>
                <a:ea typeface="Calibri"/>
                <a:cs typeface="Calibri"/>
                <a:sym typeface="Calibri"/>
              </a:rPr>
              <a:t> fraction</a:t>
            </a:r>
            <a:endParaRPr sz="2800">
              <a:solidFill>
                <a:schemeClr val="dk1"/>
              </a:solidFill>
              <a:latin typeface="Calibri"/>
              <a:ea typeface="Calibri"/>
              <a:cs typeface="Calibri"/>
              <a:sym typeface="Calibri"/>
            </a:endParaRPr>
          </a:p>
        </p:txBody>
      </p:sp>
      <p:pic>
        <p:nvPicPr>
          <p:cNvPr id="443" name="Google Shape;443;p38"/>
          <p:cNvPicPr preferRelativeResize="0"/>
          <p:nvPr/>
        </p:nvPicPr>
        <p:blipFill>
          <a:blip r:embed="rId6">
            <a:alphaModFix/>
          </a:blip>
          <a:stretch>
            <a:fillRect/>
          </a:stretch>
        </p:blipFill>
        <p:spPr>
          <a:xfrm>
            <a:off x="6036450" y="4290525"/>
            <a:ext cx="2387400" cy="2387400"/>
          </a:xfrm>
          <a:prstGeom prst="rect">
            <a:avLst/>
          </a:prstGeom>
          <a:noFill/>
          <a:ln w="38100" cap="flat" cmpd="sng">
            <a:solidFill>
              <a:srgbClr val="002060"/>
            </a:solidFill>
            <a:prstDash val="solid"/>
            <a:miter lim="8000"/>
            <a:headEnd type="none" w="sm" len="sm"/>
            <a:tailEnd type="none" w="sm" len="sm"/>
          </a:ln>
        </p:spPr>
      </p:pic>
      <p:sp>
        <p:nvSpPr>
          <p:cNvPr id="444" name="Google Shape;444;p38"/>
          <p:cNvSpPr txBox="1"/>
          <p:nvPr/>
        </p:nvSpPr>
        <p:spPr>
          <a:xfrm>
            <a:off x="6207599" y="3674925"/>
            <a:ext cx="2045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a:solidFill>
                  <a:schemeClr val="dk1"/>
                </a:solidFill>
                <a:latin typeface="Calibri"/>
                <a:ea typeface="Calibri"/>
                <a:cs typeface="Calibri"/>
                <a:sym typeface="Calibri"/>
              </a:rPr>
              <a:t>T2*</a:t>
            </a:r>
            <a:endParaRPr sz="2800">
              <a:solidFill>
                <a:schemeClr val="dk1"/>
              </a:solidFill>
              <a:latin typeface="Calibri"/>
              <a:ea typeface="Calibri"/>
              <a:cs typeface="Calibri"/>
              <a:sym typeface="Calibri"/>
            </a:endParaRPr>
          </a:p>
        </p:txBody>
      </p:sp>
      <p:pic>
        <p:nvPicPr>
          <p:cNvPr id="445" name="Google Shape;445;p38"/>
          <p:cNvPicPr preferRelativeResize="0"/>
          <p:nvPr/>
        </p:nvPicPr>
        <p:blipFill>
          <a:blip r:embed="rId7">
            <a:alphaModFix/>
          </a:blip>
          <a:stretch>
            <a:fillRect/>
          </a:stretch>
        </p:blipFill>
        <p:spPr>
          <a:xfrm>
            <a:off x="3623200" y="2033386"/>
            <a:ext cx="2045100" cy="4444688"/>
          </a:xfrm>
          <a:prstGeom prst="rect">
            <a:avLst/>
          </a:prstGeom>
          <a:noFill/>
          <a:ln>
            <a:noFill/>
          </a:ln>
        </p:spPr>
      </p:pic>
      <p:pic>
        <p:nvPicPr>
          <p:cNvPr id="446" name="Google Shape;446;p38"/>
          <p:cNvPicPr preferRelativeResize="0"/>
          <p:nvPr/>
        </p:nvPicPr>
        <p:blipFill>
          <a:blip r:embed="rId8">
            <a:alphaModFix/>
          </a:blip>
          <a:stretch>
            <a:fillRect/>
          </a:stretch>
        </p:blipFill>
        <p:spPr>
          <a:xfrm>
            <a:off x="905950" y="2033386"/>
            <a:ext cx="2045100" cy="444468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0"/>
        <p:cNvGrpSpPr/>
        <p:nvPr/>
      </p:nvGrpSpPr>
      <p:grpSpPr>
        <a:xfrm>
          <a:off x="0" y="0"/>
          <a:ext cx="0" cy="0"/>
          <a:chOff x="0" y="0"/>
          <a:chExt cx="0" cy="0"/>
        </a:xfrm>
      </p:grpSpPr>
      <p:pic>
        <p:nvPicPr>
          <p:cNvPr id="451" name="Google Shape;451;p39"/>
          <p:cNvPicPr preferRelativeResize="0"/>
          <p:nvPr/>
        </p:nvPicPr>
        <p:blipFill rotWithShape="1">
          <a:blip r:embed="rId3">
            <a:alphaModFix/>
          </a:blip>
          <a:srcRect l="2375" t="45116" r="-956" b="50196"/>
          <a:stretch/>
        </p:blipFill>
        <p:spPr>
          <a:xfrm>
            <a:off x="0" y="379597"/>
            <a:ext cx="12311386" cy="877951"/>
          </a:xfrm>
          <a:prstGeom prst="rect">
            <a:avLst/>
          </a:prstGeom>
          <a:noFill/>
          <a:ln>
            <a:noFill/>
          </a:ln>
        </p:spPr>
      </p:pic>
      <p:sp>
        <p:nvSpPr>
          <p:cNvPr id="452" name="Google Shape;452;p39"/>
          <p:cNvSpPr txBox="1"/>
          <p:nvPr/>
        </p:nvSpPr>
        <p:spPr>
          <a:xfrm>
            <a:off x="10815259" y="334487"/>
            <a:ext cx="1774800" cy="969600"/>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F06F19"/>
                </a:solidFill>
                <a:latin typeface="Arial"/>
                <a:ea typeface="Arial"/>
                <a:cs typeface="Arial"/>
                <a:sym typeface="Arial"/>
              </a:rPr>
              <a:t>OPEN-SOURCE</a:t>
            </a:r>
            <a:endParaRPr/>
          </a:p>
          <a:p>
            <a:pPr marL="0" marR="0" lvl="0" indent="0" algn="l" rtl="0">
              <a:spcBef>
                <a:spcPts val="0"/>
              </a:spcBef>
              <a:spcAft>
                <a:spcPts val="0"/>
              </a:spcAft>
              <a:buNone/>
            </a:pPr>
            <a:r>
              <a:rPr lang="en-US" sz="1200" b="1">
                <a:solidFill>
                  <a:srgbClr val="187073"/>
                </a:solidFill>
                <a:latin typeface="Arial"/>
                <a:ea typeface="Arial"/>
                <a:cs typeface="Arial"/>
                <a:sym typeface="Arial"/>
              </a:rPr>
              <a:t>MRI SEQUENCE</a:t>
            </a:r>
            <a:endParaRPr/>
          </a:p>
          <a:p>
            <a:pPr marL="0" marR="0" lvl="0" indent="0" algn="l" rtl="0">
              <a:spcBef>
                <a:spcPts val="0"/>
              </a:spcBef>
              <a:spcAft>
                <a:spcPts val="0"/>
              </a:spcAft>
              <a:buNone/>
            </a:pPr>
            <a:r>
              <a:rPr lang="en-US" sz="1200" b="1">
                <a:solidFill>
                  <a:srgbClr val="A70001"/>
                </a:solidFill>
                <a:latin typeface="Arial"/>
                <a:ea typeface="Arial"/>
                <a:cs typeface="Arial"/>
                <a:sym typeface="Arial"/>
              </a:rPr>
              <a:t>PROGRAMMING</a:t>
            </a:r>
            <a:endParaRPr/>
          </a:p>
          <a:p>
            <a:pPr marL="0" marR="0" lvl="0" indent="0" algn="l" rtl="0">
              <a:spcBef>
                <a:spcPts val="0"/>
              </a:spcBef>
              <a:spcAft>
                <a:spcPts val="0"/>
              </a:spcAft>
              <a:buNone/>
            </a:pPr>
            <a:r>
              <a:rPr lang="en-US" sz="1200" b="1">
                <a:solidFill>
                  <a:srgbClr val="072058"/>
                </a:solidFill>
                <a:latin typeface="Arial"/>
                <a:ea typeface="Arial"/>
                <a:cs typeface="Arial"/>
                <a:sym typeface="Arial"/>
              </a:rPr>
              <a:t>WORKSHOP</a:t>
            </a:r>
            <a:endParaRPr/>
          </a:p>
          <a:p>
            <a:pPr marL="0" marR="0" lvl="0" indent="0" algn="l" rtl="0">
              <a:spcBef>
                <a:spcPts val="0"/>
              </a:spcBef>
              <a:spcAft>
                <a:spcPts val="0"/>
              </a:spcAft>
              <a:buNone/>
            </a:pPr>
            <a:r>
              <a:rPr lang="en-US" sz="900" b="1">
                <a:solidFill>
                  <a:srgbClr val="072058"/>
                </a:solidFill>
                <a:latin typeface="Arial"/>
                <a:ea typeface="Arial"/>
                <a:cs typeface="Arial"/>
                <a:sym typeface="Arial"/>
              </a:rPr>
              <a:t>SEP 24-26, 2025</a:t>
            </a:r>
            <a:endParaRPr/>
          </a:p>
        </p:txBody>
      </p:sp>
      <p:sp>
        <p:nvSpPr>
          <p:cNvPr id="453" name="Google Shape;453;p39"/>
          <p:cNvSpPr txBox="1"/>
          <p:nvPr/>
        </p:nvSpPr>
        <p:spPr>
          <a:xfrm>
            <a:off x="221174" y="523125"/>
            <a:ext cx="9082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002060"/>
                </a:solidFill>
              </a:rPr>
              <a:t>Outlook</a:t>
            </a:r>
            <a:endParaRPr/>
          </a:p>
        </p:txBody>
      </p:sp>
      <p:sp>
        <p:nvSpPr>
          <p:cNvPr id="454" name="Google Shape;454;p39"/>
          <p:cNvSpPr txBox="1"/>
          <p:nvPr/>
        </p:nvSpPr>
        <p:spPr>
          <a:xfrm>
            <a:off x="358146" y="1600600"/>
            <a:ext cx="10877100" cy="4248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800" i="1">
                <a:solidFill>
                  <a:srgbClr val="C00000"/>
                </a:solidFill>
              </a:rPr>
              <a:t>Reply </a:t>
            </a:r>
            <a:r>
              <a:rPr lang="en-US" sz="1800" b="1" i="1">
                <a:solidFill>
                  <a:srgbClr val="C00000"/>
                </a:solidFill>
              </a:rPr>
              <a:t>to the following questions</a:t>
            </a:r>
            <a:r>
              <a:rPr lang="en-US" sz="1800" i="1">
                <a:solidFill>
                  <a:srgbClr val="C00000"/>
                </a:solidFill>
              </a:rPr>
              <a:t>:</a:t>
            </a:r>
            <a:endParaRPr>
              <a:solidFill>
                <a:schemeClr val="dk1"/>
              </a:solidFill>
            </a:endParaRPr>
          </a:p>
          <a:p>
            <a:pPr marL="0" lvl="0" indent="0" algn="l" rtl="0">
              <a:spcBef>
                <a:spcPts val="0"/>
              </a:spcBef>
              <a:spcAft>
                <a:spcPts val="0"/>
              </a:spcAft>
              <a:buNone/>
            </a:pPr>
            <a:endParaRPr sz="1800">
              <a:solidFill>
                <a:schemeClr val="dk1"/>
              </a:solidFill>
            </a:endParaRPr>
          </a:p>
          <a:p>
            <a:pPr marL="342900" lvl="0" indent="-342900" algn="l" rtl="0">
              <a:spcBef>
                <a:spcPts val="0"/>
              </a:spcBef>
              <a:spcAft>
                <a:spcPts val="0"/>
              </a:spcAft>
              <a:buClr>
                <a:srgbClr val="002060"/>
              </a:buClr>
              <a:buSzPts val="1800"/>
              <a:buFont typeface="Noto Sans Symbols"/>
              <a:buChar char="▪"/>
            </a:pPr>
            <a:r>
              <a:rPr lang="en-US" sz="1800">
                <a:solidFill>
                  <a:srgbClr val="002060"/>
                </a:solidFill>
              </a:rPr>
              <a:t>What are the </a:t>
            </a:r>
            <a:r>
              <a:rPr lang="en-US" sz="1800" b="1">
                <a:solidFill>
                  <a:srgbClr val="002060"/>
                </a:solidFill>
              </a:rPr>
              <a:t>next recommended steps in your Pulseq project</a:t>
            </a:r>
            <a:r>
              <a:rPr lang="en-US" sz="1800">
                <a:solidFill>
                  <a:srgbClr val="002060"/>
                </a:solidFill>
              </a:rPr>
              <a:t>? </a:t>
            </a:r>
            <a:endParaRPr>
              <a:solidFill>
                <a:srgbClr val="002060"/>
              </a:solidFill>
            </a:endParaRPr>
          </a:p>
          <a:p>
            <a:pPr marL="800100" lvl="1" indent="-342900" algn="l" rtl="0">
              <a:spcBef>
                <a:spcPts val="0"/>
              </a:spcBef>
              <a:spcAft>
                <a:spcPts val="0"/>
              </a:spcAft>
              <a:buClr>
                <a:srgbClr val="002060"/>
              </a:buClr>
              <a:buSzPts val="1800"/>
              <a:buFont typeface="Noto Sans Symbols"/>
              <a:buChar char="▪"/>
            </a:pPr>
            <a:r>
              <a:rPr lang="en-US" sz="1800">
                <a:solidFill>
                  <a:srgbClr val="002060"/>
                </a:solidFill>
              </a:rPr>
              <a:t>Achieve shorter TE/echo spacing → bipolar echoes, readout PF, gradient sampling, bipolar echoes. Speed up the sequence → multi-shot multi-echo GRE. Tune the protocol parameter.</a:t>
            </a:r>
            <a:endParaRPr>
              <a:solidFill>
                <a:srgbClr val="002060"/>
              </a:solidFill>
            </a:endParaRPr>
          </a:p>
          <a:p>
            <a:pPr marL="800100" lvl="1" indent="-228600" algn="l" rtl="0">
              <a:spcBef>
                <a:spcPts val="0"/>
              </a:spcBef>
              <a:spcAft>
                <a:spcPts val="0"/>
              </a:spcAft>
              <a:buSzPts val="1800"/>
              <a:buNone/>
            </a:pPr>
            <a:endParaRPr sz="1800">
              <a:solidFill>
                <a:srgbClr val="002060"/>
              </a:solidFill>
            </a:endParaRPr>
          </a:p>
          <a:p>
            <a:pPr marL="800100" lvl="1" indent="-228600" algn="l" rtl="0">
              <a:spcBef>
                <a:spcPts val="0"/>
              </a:spcBef>
              <a:spcAft>
                <a:spcPts val="0"/>
              </a:spcAft>
              <a:buSzPts val="1800"/>
              <a:buNone/>
            </a:pPr>
            <a:endParaRPr sz="1800">
              <a:solidFill>
                <a:srgbClr val="002060"/>
              </a:solidFill>
            </a:endParaRPr>
          </a:p>
          <a:p>
            <a:pPr marL="342900" lvl="0" indent="-342900" algn="l" rtl="0">
              <a:spcBef>
                <a:spcPts val="0"/>
              </a:spcBef>
              <a:spcAft>
                <a:spcPts val="0"/>
              </a:spcAft>
              <a:buClr>
                <a:srgbClr val="002060"/>
              </a:buClr>
              <a:buSzPts val="1800"/>
              <a:buFont typeface="Noto Sans Symbols"/>
              <a:buChar char="▪"/>
            </a:pPr>
            <a:r>
              <a:rPr lang="en-US" sz="1800">
                <a:solidFill>
                  <a:srgbClr val="002060"/>
                </a:solidFill>
              </a:rPr>
              <a:t>What </a:t>
            </a:r>
            <a:r>
              <a:rPr lang="en-US" sz="1800" b="1">
                <a:solidFill>
                  <a:srgbClr val="002060"/>
                </a:solidFill>
              </a:rPr>
              <a:t>did you learn when using Pulseq</a:t>
            </a:r>
            <a:r>
              <a:rPr lang="en-US" sz="1800">
                <a:solidFill>
                  <a:srgbClr val="002060"/>
                </a:solidFill>
              </a:rPr>
              <a:t>? </a:t>
            </a:r>
            <a:endParaRPr>
              <a:solidFill>
                <a:srgbClr val="002060"/>
              </a:solidFill>
            </a:endParaRPr>
          </a:p>
          <a:p>
            <a:pPr marL="800100" lvl="1" indent="-342900" algn="l" rtl="0">
              <a:spcBef>
                <a:spcPts val="0"/>
              </a:spcBef>
              <a:spcAft>
                <a:spcPts val="0"/>
              </a:spcAft>
              <a:buClr>
                <a:srgbClr val="002060"/>
              </a:buClr>
              <a:buSzPts val="1800"/>
              <a:buFont typeface="Noto Sans Symbols"/>
              <a:buChar char="▪"/>
            </a:pPr>
            <a:r>
              <a:rPr lang="en-US" sz="1800">
                <a:solidFill>
                  <a:srgbClr val="002060"/>
                </a:solidFill>
              </a:rPr>
              <a:t>Using Pulseq! (easier sequence programming, easier sequence testing)</a:t>
            </a:r>
            <a:endParaRPr>
              <a:solidFill>
                <a:srgbClr val="002060"/>
              </a:solidFill>
            </a:endParaRPr>
          </a:p>
          <a:p>
            <a:pPr marL="800100" lvl="1" indent="-228600" algn="l" rtl="0">
              <a:spcBef>
                <a:spcPts val="0"/>
              </a:spcBef>
              <a:spcAft>
                <a:spcPts val="0"/>
              </a:spcAft>
              <a:buSzPts val="1800"/>
              <a:buNone/>
            </a:pPr>
            <a:endParaRPr sz="1800">
              <a:solidFill>
                <a:srgbClr val="002060"/>
              </a:solidFill>
            </a:endParaRPr>
          </a:p>
          <a:p>
            <a:pPr marL="342900" lvl="0" indent="-228600" algn="l" rtl="0">
              <a:spcBef>
                <a:spcPts val="0"/>
              </a:spcBef>
              <a:spcAft>
                <a:spcPts val="0"/>
              </a:spcAft>
              <a:buSzPts val="1800"/>
              <a:buNone/>
            </a:pPr>
            <a:endParaRPr sz="1800">
              <a:solidFill>
                <a:srgbClr val="002060"/>
              </a:solidFill>
            </a:endParaRPr>
          </a:p>
          <a:p>
            <a:pPr marL="457200" lvl="0" indent="-342900" algn="l" rtl="0">
              <a:spcBef>
                <a:spcPts val="0"/>
              </a:spcBef>
              <a:spcAft>
                <a:spcPts val="0"/>
              </a:spcAft>
              <a:buClr>
                <a:srgbClr val="002060"/>
              </a:buClr>
              <a:buSzPts val="1800"/>
              <a:buFont typeface="Noto Sans Symbols"/>
              <a:buChar char="▪"/>
            </a:pPr>
            <a:r>
              <a:rPr lang="en-US" sz="1800">
                <a:solidFill>
                  <a:srgbClr val="002060"/>
                </a:solidFill>
              </a:rPr>
              <a:t>Do you have any </a:t>
            </a:r>
            <a:r>
              <a:rPr lang="en-US" sz="1800" b="1">
                <a:solidFill>
                  <a:srgbClr val="002060"/>
                </a:solidFill>
              </a:rPr>
              <a:t>suggestions to improve Pulseq</a:t>
            </a:r>
            <a:r>
              <a:rPr lang="en-US" sz="1800">
                <a:solidFill>
                  <a:srgbClr val="002060"/>
                </a:solidFill>
              </a:rPr>
              <a:t>? </a:t>
            </a:r>
            <a:endParaRPr>
              <a:solidFill>
                <a:srgbClr val="002060"/>
              </a:solidFill>
            </a:endParaRPr>
          </a:p>
          <a:p>
            <a:pPr marL="914400" lvl="1" indent="-342900" algn="l" rtl="0">
              <a:spcBef>
                <a:spcPts val="0"/>
              </a:spcBef>
              <a:spcAft>
                <a:spcPts val="0"/>
              </a:spcAft>
              <a:buClr>
                <a:srgbClr val="002060"/>
              </a:buClr>
              <a:buSzPts val="1800"/>
              <a:buFont typeface="Noto Sans Symbols"/>
              <a:buChar char="▪"/>
            </a:pPr>
            <a:r>
              <a:rPr lang="en-US" sz="1800">
                <a:solidFill>
                  <a:srgbClr val="002060"/>
                </a:solidFill>
              </a:rPr>
              <a:t>Enable UI for protocol parameter change</a:t>
            </a:r>
            <a:endParaRPr sz="1800">
              <a:solidFill>
                <a:srgbClr val="002060"/>
              </a:solidFill>
            </a:endParaRPr>
          </a:p>
          <a:p>
            <a:pPr marL="800100" lvl="1" indent="-228600" algn="l" rtl="0">
              <a:spcBef>
                <a:spcPts val="0"/>
              </a:spcBef>
              <a:spcAft>
                <a:spcPts val="0"/>
              </a:spcAft>
              <a:buSzPts val="1800"/>
              <a:buNone/>
            </a:pPr>
            <a:endParaRPr sz="1800">
              <a:solidFill>
                <a:srgbClr val="002060"/>
              </a:solidFill>
            </a:endParaRPr>
          </a:p>
          <a:p>
            <a:pPr marL="0" marR="0" lvl="0" indent="0" algn="l" rtl="0">
              <a:spcBef>
                <a:spcPts val="0"/>
              </a:spcBef>
              <a:spcAft>
                <a:spcPts val="0"/>
              </a:spcAft>
              <a:buNone/>
            </a:pPr>
            <a:endParaRPr sz="1800">
              <a:solidFill>
                <a:srgbClr val="001F60"/>
              </a:solidFill>
            </a:endParaRPr>
          </a:p>
        </p:txBody>
      </p:sp>
      <p:sp>
        <p:nvSpPr>
          <p:cNvPr id="455" name="Google Shape;455;p39"/>
          <p:cNvSpPr txBox="1"/>
          <p:nvPr/>
        </p:nvSpPr>
        <p:spPr>
          <a:xfrm>
            <a:off x="95896" y="6449726"/>
            <a:ext cx="11708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C00000"/>
                </a:solidFill>
              </a:rPr>
              <a:t>Insert the GitHub link to your project results here: </a:t>
            </a:r>
            <a:r>
              <a:rPr lang="en-US" sz="1800">
                <a:solidFill>
                  <a:srgbClr val="072058"/>
                </a:solidFill>
              </a:rPr>
              <a:t>https://github.com/QIS-MRI/Pulseq_Workshop/</a:t>
            </a:r>
            <a:r>
              <a:rPr lang="en-US" sz="1800" i="1">
                <a:solidFill>
                  <a:srgbClr val="C00000"/>
                </a:solidFill>
              </a:rPr>
              <a:t>___________</a:t>
            </a:r>
            <a:endParaRPr sz="1800">
              <a:solidFill>
                <a:srgbClr val="001F60"/>
              </a:solidFil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401</Words>
  <Application>Microsoft Office PowerPoint</Application>
  <PresentationFormat>Grand écran</PresentationFormat>
  <Paragraphs>75</Paragraphs>
  <Slides>5</Slides>
  <Notes>5</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5</vt:i4>
      </vt:variant>
    </vt:vector>
  </HeadingPairs>
  <TitlesOfParts>
    <vt:vector size="10" baseType="lpstr">
      <vt:lpstr>Noto Sans Symbols</vt:lpstr>
      <vt:lpstr>Calibri</vt:lpstr>
      <vt:lpstr>Arial</vt:lpstr>
      <vt:lpstr>Helvetica Neue</vt:lpstr>
      <vt:lpstr>Office Theme</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Salomé Baup</cp:lastModifiedBy>
  <cp:revision>1</cp:revision>
  <dcterms:modified xsi:type="dcterms:W3CDTF">2025-09-26T13:59:42Z</dcterms:modified>
</cp:coreProperties>
</file>